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74" r:id="rId2"/>
    <p:sldMasterId id="2147483785" r:id="rId3"/>
  </p:sldMasterIdLst>
  <p:notesMasterIdLst>
    <p:notesMasterId r:id="rId67"/>
  </p:notesMasterIdLst>
  <p:sldIdLst>
    <p:sldId id="587" r:id="rId4"/>
    <p:sldId id="265" r:id="rId5"/>
    <p:sldId id="256" r:id="rId6"/>
    <p:sldId id="257" r:id="rId7"/>
    <p:sldId id="603" r:id="rId8"/>
    <p:sldId id="258" r:id="rId9"/>
    <p:sldId id="260" r:id="rId10"/>
    <p:sldId id="261" r:id="rId11"/>
    <p:sldId id="263" r:id="rId12"/>
    <p:sldId id="588" r:id="rId13"/>
    <p:sldId id="589" r:id="rId14"/>
    <p:sldId id="591" r:id="rId15"/>
    <p:sldId id="592" r:id="rId16"/>
    <p:sldId id="590" r:id="rId17"/>
    <p:sldId id="349" r:id="rId18"/>
    <p:sldId id="327" r:id="rId19"/>
    <p:sldId id="311" r:id="rId20"/>
    <p:sldId id="599" r:id="rId21"/>
    <p:sldId id="600" r:id="rId22"/>
    <p:sldId id="593" r:id="rId23"/>
    <p:sldId id="276" r:id="rId24"/>
    <p:sldId id="300" r:id="rId25"/>
    <p:sldId id="301" r:id="rId26"/>
    <p:sldId id="303" r:id="rId27"/>
    <p:sldId id="304" r:id="rId28"/>
    <p:sldId id="305" r:id="rId29"/>
    <p:sldId id="309" r:id="rId30"/>
    <p:sldId id="310" r:id="rId31"/>
    <p:sldId id="601" r:id="rId32"/>
    <p:sldId id="604" r:id="rId33"/>
    <p:sldId id="552" r:id="rId34"/>
    <p:sldId id="553" r:id="rId35"/>
    <p:sldId id="594" r:id="rId36"/>
    <p:sldId id="595" r:id="rId37"/>
    <p:sldId id="596" r:id="rId38"/>
    <p:sldId id="318" r:id="rId39"/>
    <p:sldId id="316" r:id="rId40"/>
    <p:sldId id="350" r:id="rId41"/>
    <p:sldId id="319" r:id="rId42"/>
    <p:sldId id="597"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21" r:id="rId56"/>
    <p:sldId id="322" r:id="rId57"/>
    <p:sldId id="346" r:id="rId58"/>
    <p:sldId id="344" r:id="rId59"/>
    <p:sldId id="343" r:id="rId60"/>
    <p:sldId id="342" r:id="rId61"/>
    <p:sldId id="348" r:id="rId62"/>
    <p:sldId id="347" r:id="rId63"/>
    <p:sldId id="598" r:id="rId64"/>
    <p:sldId id="605" r:id="rId65"/>
    <p:sldId id="606" r:id="rId6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3D2EEE-32B7-4758-B2C1-D8861F7BF324}" type="datetimeFigureOut">
              <a:rPr lang="en-US" smtClean="0"/>
              <a:t>1/11/2019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2EB9DA-7969-4468-BDE5-56518AC4ABFA}" type="slidenum">
              <a:rPr lang="en-US" smtClean="0"/>
              <a:t>‹#›</a:t>
            </a:fld>
            <a:endParaRPr lang="en-US"/>
          </a:p>
        </p:txBody>
      </p:sp>
    </p:spTree>
    <p:extLst>
      <p:ext uri="{BB962C8B-B14F-4D97-AF65-F5344CB8AC3E}">
        <p14:creationId xmlns:p14="http://schemas.microsoft.com/office/powerpoint/2010/main" val="206449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4223-482E-4646-AE63-ACF367095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5A705A-43C6-482E-AB14-44788CE940A0}"/>
              </a:ext>
            </a:extLst>
          </p:cNvPr>
          <p:cNvSpPr>
            <a:spLocks noGrp="1"/>
          </p:cNvSpPr>
          <p:nvPr>
            <p:ph type="subTitle" idx="1"/>
          </p:nvPr>
        </p:nvSpPr>
        <p:spPr>
          <a:xfrm>
            <a:off x="1524000" y="3602038"/>
            <a:ext cx="9144000" cy="1655762"/>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99D8F-55F9-4B44-A27E-956A589992D8}"/>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5" name="Footer Placeholder 4">
            <a:extLst>
              <a:ext uri="{FF2B5EF4-FFF2-40B4-BE49-F238E27FC236}">
                <a16:creationId xmlns:a16="http://schemas.microsoft.com/office/drawing/2014/main" id="{A3B3C854-1DF4-4D18-89AB-56ED41402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30D7E-DBE5-4E8C-A601-F916776A5DCE}"/>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207768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C712-4EDB-4EB9-B61D-A5E2B6FCDC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32644-ED91-41F6-8D46-483CF45745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2C87F-D035-4ABF-9CEF-317127485E09}"/>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5" name="Footer Placeholder 4">
            <a:extLst>
              <a:ext uri="{FF2B5EF4-FFF2-40B4-BE49-F238E27FC236}">
                <a16:creationId xmlns:a16="http://schemas.microsoft.com/office/drawing/2014/main" id="{71D13EF0-AE56-4867-9D2C-A991B883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3200C-A3BB-4692-BC3A-7F314CFBB53C}"/>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2104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9E82-E5EB-48E9-89FA-32AB88A7E65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E6271-0B48-4653-8E40-DA52A7067D39}"/>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47920-0D20-44A7-BB02-F2F00018BEED}"/>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5" name="Footer Placeholder 4">
            <a:extLst>
              <a:ext uri="{FF2B5EF4-FFF2-40B4-BE49-F238E27FC236}">
                <a16:creationId xmlns:a16="http://schemas.microsoft.com/office/drawing/2014/main" id="{96D15479-32A4-45F4-A70A-C560A20E7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FF5E-C54E-4514-96A3-61A970947644}"/>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389979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156743"/>
            <a:ext cx="2569340" cy="2394236"/>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6" y="2051009"/>
            <a:ext cx="7699023" cy="2020824"/>
          </a:xfrm>
          <a:prstGeom prst="rect">
            <a:avLst/>
          </a:prstGeom>
        </p:spPr>
        <p:txBody>
          <a:bodyPr anchor="ctr">
            <a:noAutofit/>
          </a:bodyPr>
          <a:lstStyle>
            <a:lvl1pPr marL="0" indent="0">
              <a:buNone/>
              <a:defRPr sz="3200" b="0" i="0" baseline="0">
                <a:latin typeface="Arial" panose="020B0604020202020204" pitchFamily="34" charset="0"/>
                <a:ea typeface="Arial" panose="020B0604020202020204" pitchFamily="34" charset="0"/>
                <a:cs typeface="Arial" panose="020B0604020202020204" pitchFamily="34" charset="0"/>
              </a:defRPr>
            </a:lvl1pPr>
            <a:lvl2pPr marL="342874" indent="0">
              <a:buNone/>
              <a:defRPr sz="2800">
                <a:latin typeface="Franklin Gothic Demi Cond" panose="020B0706030402020204" pitchFamily="34" charset="0"/>
              </a:defRPr>
            </a:lvl2pPr>
            <a:lvl3pPr marL="685750" indent="0">
              <a:buNone/>
              <a:defRPr sz="2800">
                <a:latin typeface="Franklin Gothic Demi Cond" panose="020B0706030402020204" pitchFamily="34" charset="0"/>
              </a:defRPr>
            </a:lvl3pPr>
            <a:lvl4pPr marL="1028624" indent="0">
              <a:buNone/>
              <a:defRPr sz="2800">
                <a:latin typeface="Franklin Gothic Demi Cond" panose="020B0706030402020204" pitchFamily="34" charset="0"/>
              </a:defRPr>
            </a:lvl4pPr>
            <a:lvl5pPr marL="1371498"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6" y="4071833"/>
            <a:ext cx="7699023" cy="948752"/>
          </a:xfrm>
          <a:prstGeom prst="rect">
            <a:avLst/>
          </a:prstGeom>
        </p:spPr>
        <p:txBody>
          <a:bodyPr anchor="b">
            <a:noAutofit/>
          </a:bodyPr>
          <a:lstStyle>
            <a:lvl1pPr marL="0" indent="0">
              <a:lnSpc>
                <a:spcPct val="100000"/>
              </a:lnSpc>
              <a:spcBef>
                <a:spcPts val="0"/>
              </a:spcBef>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6" y="5020585"/>
            <a:ext cx="7699023" cy="488226"/>
          </a:xfrm>
          <a:prstGeom prst="rect">
            <a:avLst/>
          </a:prstGeom>
        </p:spPr>
        <p:txBody>
          <a:bodyPr anchor="b">
            <a:normAutofit/>
          </a:bodyPr>
          <a:lstStyle>
            <a:lvl1pPr marL="0" indent="0">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6"/>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3" y="232225"/>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91" y="230103"/>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315721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10"/>
            <a:ext cx="2651760" cy="2560320"/>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8" name="Text Placeholder 13">
            <a:extLst>
              <a:ext uri="{FF2B5EF4-FFF2-40B4-BE49-F238E27FC236}">
                <a16:creationId xmlns:a16="http://schemas.microsoft.com/office/drawing/2014/main" id="{C4F5063F-3DF4-4106-9728-67D11175E92E}"/>
              </a:ext>
            </a:extLst>
          </p:cNvPr>
          <p:cNvSpPr>
            <a:spLocks noGrp="1"/>
          </p:cNvSpPr>
          <p:nvPr>
            <p:ph type="body" sz="quarter" idx="10" hasCustomPrompt="1"/>
          </p:nvPr>
        </p:nvSpPr>
        <p:spPr>
          <a:xfrm>
            <a:off x="3691466" y="2051009"/>
            <a:ext cx="7699023" cy="2020824"/>
          </a:xfrm>
          <a:prstGeom prst="rect">
            <a:avLst/>
          </a:prstGeom>
        </p:spPr>
        <p:txBody>
          <a:bodyPr anchor="ctr">
            <a:noAutofit/>
          </a:bodyPr>
          <a:lstStyle>
            <a:lvl1pPr marL="0" indent="0">
              <a:buNone/>
              <a:defRPr sz="3200" b="0" i="0" baseline="0">
                <a:latin typeface="Arial" panose="020B0604020202020204" pitchFamily="34" charset="0"/>
                <a:ea typeface="Arial" panose="020B0604020202020204" pitchFamily="34" charset="0"/>
                <a:cs typeface="Arial" panose="020B0604020202020204" pitchFamily="34" charset="0"/>
              </a:defRPr>
            </a:lvl1pPr>
            <a:lvl2pPr marL="342874" indent="0">
              <a:buNone/>
              <a:defRPr sz="2800">
                <a:latin typeface="Franklin Gothic Demi Cond" panose="020B0706030402020204" pitchFamily="34" charset="0"/>
              </a:defRPr>
            </a:lvl2pPr>
            <a:lvl3pPr marL="685750" indent="0">
              <a:buNone/>
              <a:defRPr sz="2800">
                <a:latin typeface="Franklin Gothic Demi Cond" panose="020B0706030402020204" pitchFamily="34" charset="0"/>
              </a:defRPr>
            </a:lvl3pPr>
            <a:lvl4pPr marL="1028624" indent="0">
              <a:buNone/>
              <a:defRPr sz="2800">
                <a:latin typeface="Franklin Gothic Demi Cond" panose="020B0706030402020204" pitchFamily="34" charset="0"/>
              </a:defRPr>
            </a:lvl4pPr>
            <a:lvl5pPr marL="1371498" indent="0">
              <a:buNone/>
              <a:defRPr sz="2800">
                <a:latin typeface="Franklin Gothic Demi Cond" panose="020B0706030402020204" pitchFamily="34" charset="0"/>
              </a:defRPr>
            </a:lvl5pPr>
          </a:lstStyle>
          <a:p>
            <a:pPr lvl="0"/>
            <a:r>
              <a:rPr lang="en-US" dirty="0"/>
              <a:t>Click to Add Presentation Title</a:t>
            </a:r>
          </a:p>
        </p:txBody>
      </p:sp>
      <p:sp>
        <p:nvSpPr>
          <p:cNvPr id="9" name="Text Placeholder 15">
            <a:extLst>
              <a:ext uri="{FF2B5EF4-FFF2-40B4-BE49-F238E27FC236}">
                <a16:creationId xmlns:a16="http://schemas.microsoft.com/office/drawing/2014/main" id="{75C3CAE6-B359-4CF7-95C5-A5A4AF5E7BBE}"/>
              </a:ext>
            </a:extLst>
          </p:cNvPr>
          <p:cNvSpPr>
            <a:spLocks noGrp="1"/>
          </p:cNvSpPr>
          <p:nvPr>
            <p:ph type="body" sz="quarter" idx="11" hasCustomPrompt="1"/>
          </p:nvPr>
        </p:nvSpPr>
        <p:spPr>
          <a:xfrm>
            <a:off x="3691466" y="4071833"/>
            <a:ext cx="7699023" cy="948752"/>
          </a:xfrm>
          <a:prstGeom prst="rect">
            <a:avLst/>
          </a:prstGeom>
        </p:spPr>
        <p:txBody>
          <a:bodyPr anchor="b">
            <a:noAutofit/>
          </a:bodyPr>
          <a:lstStyle>
            <a:lvl1pPr marL="0" indent="0">
              <a:lnSpc>
                <a:spcPct val="100000"/>
              </a:lnSpc>
              <a:spcBef>
                <a:spcPts val="0"/>
              </a:spcBef>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0" name="Text Placeholder 17">
            <a:extLst>
              <a:ext uri="{FF2B5EF4-FFF2-40B4-BE49-F238E27FC236}">
                <a16:creationId xmlns:a16="http://schemas.microsoft.com/office/drawing/2014/main" id="{C06026CB-56BB-49B8-BFD2-4EA9ED5A6E24}"/>
              </a:ext>
            </a:extLst>
          </p:cNvPr>
          <p:cNvSpPr>
            <a:spLocks noGrp="1"/>
          </p:cNvSpPr>
          <p:nvPr>
            <p:ph type="body" sz="quarter" idx="12" hasCustomPrompt="1"/>
          </p:nvPr>
        </p:nvSpPr>
        <p:spPr>
          <a:xfrm>
            <a:off x="3691466" y="5020585"/>
            <a:ext cx="7699023" cy="488226"/>
          </a:xfrm>
          <a:prstGeom prst="rect">
            <a:avLst/>
          </a:prstGeom>
        </p:spPr>
        <p:txBody>
          <a:bodyPr anchor="b">
            <a:normAutofit/>
          </a:bodyPr>
          <a:lstStyle>
            <a:lvl1pPr marL="0" indent="0">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74254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9" y="2061992"/>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8" name="Text Placeholder 13">
            <a:extLst>
              <a:ext uri="{FF2B5EF4-FFF2-40B4-BE49-F238E27FC236}">
                <a16:creationId xmlns:a16="http://schemas.microsoft.com/office/drawing/2014/main" id="{1AE90DB6-08A2-436C-9858-D3654F7BAB79}"/>
              </a:ext>
            </a:extLst>
          </p:cNvPr>
          <p:cNvSpPr>
            <a:spLocks noGrp="1"/>
          </p:cNvSpPr>
          <p:nvPr>
            <p:ph type="body" sz="quarter" idx="10" hasCustomPrompt="1"/>
          </p:nvPr>
        </p:nvSpPr>
        <p:spPr>
          <a:xfrm>
            <a:off x="3691466" y="2051009"/>
            <a:ext cx="7699023" cy="2020824"/>
          </a:xfrm>
          <a:prstGeom prst="rect">
            <a:avLst/>
          </a:prstGeom>
        </p:spPr>
        <p:txBody>
          <a:bodyPr anchor="ctr">
            <a:noAutofit/>
          </a:bodyPr>
          <a:lstStyle>
            <a:lvl1pPr marL="0" indent="0">
              <a:buNone/>
              <a:defRPr sz="3200" b="0" i="0" baseline="0">
                <a:latin typeface="Arial" panose="020B0604020202020204" pitchFamily="34" charset="0"/>
                <a:ea typeface="Arial" panose="020B0604020202020204" pitchFamily="34" charset="0"/>
                <a:cs typeface="Arial" panose="020B0604020202020204" pitchFamily="34" charset="0"/>
              </a:defRPr>
            </a:lvl1pPr>
            <a:lvl2pPr marL="342874" indent="0">
              <a:buNone/>
              <a:defRPr sz="2800">
                <a:latin typeface="Franklin Gothic Demi Cond" panose="020B0706030402020204" pitchFamily="34" charset="0"/>
              </a:defRPr>
            </a:lvl2pPr>
            <a:lvl3pPr marL="685750" indent="0">
              <a:buNone/>
              <a:defRPr sz="2800">
                <a:latin typeface="Franklin Gothic Demi Cond" panose="020B0706030402020204" pitchFamily="34" charset="0"/>
              </a:defRPr>
            </a:lvl3pPr>
            <a:lvl4pPr marL="1028624" indent="0">
              <a:buNone/>
              <a:defRPr sz="2800">
                <a:latin typeface="Franklin Gothic Demi Cond" panose="020B0706030402020204" pitchFamily="34" charset="0"/>
              </a:defRPr>
            </a:lvl4pPr>
            <a:lvl5pPr marL="1371498" indent="0">
              <a:buNone/>
              <a:defRPr sz="2800">
                <a:latin typeface="Franklin Gothic Demi Cond" panose="020B0706030402020204" pitchFamily="34" charset="0"/>
              </a:defRPr>
            </a:lvl5pPr>
          </a:lstStyle>
          <a:p>
            <a:pPr lvl="0"/>
            <a:r>
              <a:rPr lang="en-US" dirty="0"/>
              <a:t>Click to Add Presentation Title</a:t>
            </a:r>
          </a:p>
        </p:txBody>
      </p:sp>
      <p:sp>
        <p:nvSpPr>
          <p:cNvPr id="9" name="Text Placeholder 15">
            <a:extLst>
              <a:ext uri="{FF2B5EF4-FFF2-40B4-BE49-F238E27FC236}">
                <a16:creationId xmlns:a16="http://schemas.microsoft.com/office/drawing/2014/main" id="{132A612B-342B-4D64-9385-2F1B77EC19D2}"/>
              </a:ext>
            </a:extLst>
          </p:cNvPr>
          <p:cNvSpPr>
            <a:spLocks noGrp="1"/>
          </p:cNvSpPr>
          <p:nvPr>
            <p:ph type="body" sz="quarter" idx="11" hasCustomPrompt="1"/>
          </p:nvPr>
        </p:nvSpPr>
        <p:spPr>
          <a:xfrm>
            <a:off x="3691466" y="4071833"/>
            <a:ext cx="7699023" cy="948752"/>
          </a:xfrm>
          <a:prstGeom prst="rect">
            <a:avLst/>
          </a:prstGeom>
        </p:spPr>
        <p:txBody>
          <a:bodyPr anchor="b">
            <a:noAutofit/>
          </a:bodyPr>
          <a:lstStyle>
            <a:lvl1pPr marL="0" indent="0">
              <a:lnSpc>
                <a:spcPct val="100000"/>
              </a:lnSpc>
              <a:spcBef>
                <a:spcPts val="0"/>
              </a:spcBef>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3" name="Text Placeholder 17">
            <a:extLst>
              <a:ext uri="{FF2B5EF4-FFF2-40B4-BE49-F238E27FC236}">
                <a16:creationId xmlns:a16="http://schemas.microsoft.com/office/drawing/2014/main" id="{34D87E8B-FF8F-41CE-B71C-E7D695E38C0A}"/>
              </a:ext>
            </a:extLst>
          </p:cNvPr>
          <p:cNvSpPr>
            <a:spLocks noGrp="1"/>
          </p:cNvSpPr>
          <p:nvPr>
            <p:ph type="body" sz="quarter" idx="12" hasCustomPrompt="1"/>
          </p:nvPr>
        </p:nvSpPr>
        <p:spPr>
          <a:xfrm>
            <a:off x="3691466" y="5020585"/>
            <a:ext cx="7699023" cy="488226"/>
          </a:xfrm>
          <a:prstGeom prst="rect">
            <a:avLst/>
          </a:prstGeom>
        </p:spPr>
        <p:txBody>
          <a:bodyPr anchor="b">
            <a:normAutofit/>
          </a:bodyPr>
          <a:lstStyle>
            <a:lvl1pPr marL="0" indent="0">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031166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228584" indent="-228584">
              <a:lnSpc>
                <a:spcPct val="100000"/>
              </a:lnSpc>
              <a:spcBef>
                <a:spcPts val="1200"/>
              </a:spcBef>
              <a:defRPr sz="2400" b="1" i="0">
                <a:latin typeface="Arial" panose="020B0604020202020204" pitchFamily="34" charset="0"/>
                <a:ea typeface="Arial" panose="020B0604020202020204" pitchFamily="34" charset="0"/>
                <a:cs typeface="Arial" panose="020B0604020202020204" pitchFamily="34" charset="0"/>
              </a:defRPr>
            </a:lvl1pPr>
            <a:lvl2pPr marL="576220" indent="-233345">
              <a:lnSpc>
                <a:spcPct val="100000"/>
              </a:lnSpc>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66" indent="-228584">
              <a:lnSpc>
                <a:spcPct val="100000"/>
              </a:lnSpc>
              <a:defRPr sz="18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7"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95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4" indent="-228584">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20" indent="-233345">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66" indent="-228584">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7" y="6251575"/>
            <a:ext cx="10656007" cy="330200"/>
          </a:xfrm>
          <a:prstGeom prst="rect">
            <a:avLst/>
          </a:prstGeom>
        </p:spPr>
        <p:txBody>
          <a:bodyPr anchor="b">
            <a:noAutofit/>
          </a:bodyPr>
          <a:lstStyle>
            <a:lvl1pPr marL="0" indent="0">
              <a:lnSpc>
                <a:spcPct val="100000"/>
              </a:lnSpc>
              <a:spcBef>
                <a:spcPts val="0"/>
              </a:spcBef>
              <a:buNone/>
              <a:defRPr sz="12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4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5" y="6249458"/>
            <a:ext cx="10656007" cy="330200"/>
          </a:xfrm>
          <a:prstGeom prst="rect">
            <a:avLst/>
          </a:prstGeom>
        </p:spPr>
        <p:txBody>
          <a:bodyPr anchor="b">
            <a:noAutofit/>
          </a:bodyPr>
          <a:lstStyle>
            <a:lvl1pPr marL="0" indent="0">
              <a:lnSpc>
                <a:spcPct val="100000"/>
              </a:lnSpc>
              <a:spcBef>
                <a:spcPts val="0"/>
              </a:spcBef>
              <a:buNone/>
              <a:defRPr sz="12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sz="20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15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5" y="6249458"/>
            <a:ext cx="10656007" cy="330200"/>
          </a:xfrm>
          <a:prstGeom prst="rect">
            <a:avLst/>
          </a:prstGeom>
        </p:spPr>
        <p:txBody>
          <a:bodyPr anchor="b">
            <a:noAutofit/>
          </a:bodyPr>
          <a:lstStyle>
            <a:lvl1pPr marL="0" indent="0">
              <a:lnSpc>
                <a:spcPct val="100000"/>
              </a:lnSpc>
              <a:spcBef>
                <a:spcPts val="0"/>
              </a:spcBef>
              <a:buNone/>
              <a:defRPr sz="1200" b="0" i="0" baseline="0">
                <a:latin typeface="+mn-lt"/>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0" i="0" baseline="0">
                <a:latin typeface="+mn-lt"/>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0" i="0" baseline="0">
                <a:latin typeface="+mn-lt"/>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71"/>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71"/>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85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8" y="1849442"/>
            <a:ext cx="5120217" cy="4402137"/>
          </a:xfrm>
          <a:prstGeom prst="rect">
            <a:avLst/>
          </a:prstGeom>
        </p:spPr>
        <p:txBody>
          <a:bodyPr>
            <a:noAutofit/>
          </a:bodyPr>
          <a:lstStyle>
            <a:lvl1pPr>
              <a:lnSpc>
                <a:spcPct val="100000"/>
              </a:lnSpc>
              <a:spcBef>
                <a:spcPts val="0"/>
              </a:spcBef>
              <a:spcAft>
                <a:spcPts val="0"/>
              </a:spcAft>
              <a:defRPr sz="2000" b="1" i="0">
                <a:latin typeface="+mn-lt"/>
                <a:ea typeface="Gotham Bold" charset="0"/>
                <a:cs typeface="Gotham Bold" charset="0"/>
              </a:defRPr>
            </a:lvl1pPr>
            <a:lvl2pPr marL="514314" indent="-171438">
              <a:buFont typeface="Franklin Gothic Medium Cond" panose="020B0606030402020204" pitchFamily="34" charset="0"/>
              <a:buChar char="–"/>
              <a:defRPr sz="2000" b="1" i="0">
                <a:latin typeface="+mn-lt"/>
                <a:ea typeface="Gotham Bold" charset="0"/>
                <a:cs typeface="Gotham Bold" charset="0"/>
              </a:defRPr>
            </a:lvl2pPr>
            <a:lvl3pPr>
              <a:defRPr sz="2000" b="1" i="0">
                <a:latin typeface="+mn-lt"/>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5" y="6251575"/>
            <a:ext cx="10656007" cy="330200"/>
          </a:xfrm>
          <a:prstGeom prst="rect">
            <a:avLst/>
          </a:prstGeom>
        </p:spPr>
        <p:txBody>
          <a:bodyPr anchor="b">
            <a:noAutofit/>
          </a:bodyPr>
          <a:lstStyle>
            <a:lvl1pPr marL="0" indent="0">
              <a:lnSpc>
                <a:spcPct val="100000"/>
              </a:lnSpc>
              <a:spcBef>
                <a:spcPts val="0"/>
              </a:spcBef>
              <a:buNone/>
              <a:defRPr sz="12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29733" y="1278471"/>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71"/>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4" y="1840566"/>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14" indent="-171438">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50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9EE-2074-4B77-BF00-8CBA425E5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9D518-AB1F-4432-BECF-5EE7F80288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BCA64-C8E4-435C-AA0F-7DD45F0DEE8F}"/>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5" name="Footer Placeholder 4">
            <a:extLst>
              <a:ext uri="{FF2B5EF4-FFF2-40B4-BE49-F238E27FC236}">
                <a16:creationId xmlns:a16="http://schemas.microsoft.com/office/drawing/2014/main" id="{9D7AFA5C-0F29-4EBF-853A-8190A112B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8431C-7717-43BA-ACAF-B151B69B6948}"/>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2050254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mn-lt"/>
                <a:ea typeface="Gotham Bold" charset="0"/>
                <a:cs typeface="Gotham Bold" charset="0"/>
              </a:defRPr>
            </a:lvl1pPr>
          </a:lstStyle>
          <a:p>
            <a:r>
              <a:rPr lang="en-US" dirty="0"/>
              <a:t>Click to add title, 1 line max</a:t>
            </a:r>
          </a:p>
        </p:txBody>
      </p:sp>
      <p:sp>
        <p:nvSpPr>
          <p:cNvPr id="8" name="Rectangle 7"/>
          <p:cNvSpPr/>
          <p:nvPr userDrawn="1"/>
        </p:nvSpPr>
        <p:spPr>
          <a:xfrm>
            <a:off x="0" y="3866"/>
            <a:ext cx="12192000" cy="28082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260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493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96B620-1480-4394-ABB1-0FAB06E8DAB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1679824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6B620-1480-4394-ABB1-0FAB06E8DAB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418491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96B620-1480-4394-ABB1-0FAB06E8DAB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356915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6B620-1480-4394-ABB1-0FAB06E8DABE}"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2908469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6B620-1480-4394-ABB1-0FAB06E8DABE}"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1838701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96B620-1480-4394-ABB1-0FAB06E8DABE}"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31095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6B620-1480-4394-ABB1-0FAB06E8DABE}"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710218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96B620-1480-4394-ABB1-0FAB06E8DABE}"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141495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EA6E-ED9A-42D6-8677-C886FFAF365B}"/>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2B1BF5-F1B9-422E-B8A9-F36C2326B2EB}"/>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95D91B-3FE8-4DFA-90A3-8D74EF88DC58}"/>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5" name="Footer Placeholder 4">
            <a:extLst>
              <a:ext uri="{FF2B5EF4-FFF2-40B4-BE49-F238E27FC236}">
                <a16:creationId xmlns:a16="http://schemas.microsoft.com/office/drawing/2014/main" id="{78052150-C226-41D1-B725-93957537C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F6BC8-E998-4236-AAB0-C1CB428185A0}"/>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501684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96B620-1480-4394-ABB1-0FAB06E8DABE}"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3933557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6B620-1480-4394-ABB1-0FAB06E8DAB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294944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6B620-1480-4394-ABB1-0FAB06E8DAB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36DA-C885-471F-A82A-76F658D800B5}" type="slidenum">
              <a:rPr lang="en-US" smtClean="0"/>
              <a:t>‹#›</a:t>
            </a:fld>
            <a:endParaRPr lang="en-US"/>
          </a:p>
        </p:txBody>
      </p:sp>
    </p:spTree>
    <p:extLst>
      <p:ext uri="{BB962C8B-B14F-4D97-AF65-F5344CB8AC3E}">
        <p14:creationId xmlns:p14="http://schemas.microsoft.com/office/powerpoint/2010/main" val="1381459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87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5163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10"/>
            <a:ext cx="2651760" cy="2560320"/>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8" name="Text Placeholder 13">
            <a:extLst>
              <a:ext uri="{FF2B5EF4-FFF2-40B4-BE49-F238E27FC236}">
                <a16:creationId xmlns:a16="http://schemas.microsoft.com/office/drawing/2014/main" id="{C4F5063F-3DF4-4106-9728-67D11175E92E}"/>
              </a:ext>
            </a:extLst>
          </p:cNvPr>
          <p:cNvSpPr>
            <a:spLocks noGrp="1"/>
          </p:cNvSpPr>
          <p:nvPr>
            <p:ph type="body" sz="quarter" idx="10" hasCustomPrompt="1"/>
          </p:nvPr>
        </p:nvSpPr>
        <p:spPr>
          <a:xfrm>
            <a:off x="3691466" y="2051009"/>
            <a:ext cx="7699023" cy="2020824"/>
          </a:xfrm>
          <a:prstGeom prst="rect">
            <a:avLst/>
          </a:prstGeom>
        </p:spPr>
        <p:txBody>
          <a:bodyPr anchor="ctr">
            <a:noAutofit/>
          </a:bodyPr>
          <a:lstStyle>
            <a:lvl1pPr marL="0" indent="0">
              <a:buNone/>
              <a:defRPr sz="3200" b="0" i="0" baseline="0">
                <a:latin typeface="Arial" panose="020B0604020202020204" pitchFamily="34" charset="0"/>
                <a:ea typeface="Arial" panose="020B0604020202020204" pitchFamily="34" charset="0"/>
                <a:cs typeface="Arial" panose="020B0604020202020204" pitchFamily="34" charset="0"/>
              </a:defRPr>
            </a:lvl1pPr>
            <a:lvl2pPr marL="342874" indent="0">
              <a:buNone/>
              <a:defRPr sz="2800">
                <a:latin typeface="Franklin Gothic Demi Cond" panose="020B0706030402020204" pitchFamily="34" charset="0"/>
              </a:defRPr>
            </a:lvl2pPr>
            <a:lvl3pPr marL="685750" indent="0">
              <a:buNone/>
              <a:defRPr sz="2800">
                <a:latin typeface="Franklin Gothic Demi Cond" panose="020B0706030402020204" pitchFamily="34" charset="0"/>
              </a:defRPr>
            </a:lvl3pPr>
            <a:lvl4pPr marL="1028624" indent="0">
              <a:buNone/>
              <a:defRPr sz="2800">
                <a:latin typeface="Franklin Gothic Demi Cond" panose="020B0706030402020204" pitchFamily="34" charset="0"/>
              </a:defRPr>
            </a:lvl4pPr>
            <a:lvl5pPr marL="1371498" indent="0">
              <a:buNone/>
              <a:defRPr sz="2800">
                <a:latin typeface="Franklin Gothic Demi Cond" panose="020B0706030402020204" pitchFamily="34" charset="0"/>
              </a:defRPr>
            </a:lvl5pPr>
          </a:lstStyle>
          <a:p>
            <a:pPr lvl="0"/>
            <a:r>
              <a:rPr lang="en-US" dirty="0"/>
              <a:t>Click to Add Presentation Title</a:t>
            </a:r>
          </a:p>
        </p:txBody>
      </p:sp>
      <p:sp>
        <p:nvSpPr>
          <p:cNvPr id="9" name="Text Placeholder 15">
            <a:extLst>
              <a:ext uri="{FF2B5EF4-FFF2-40B4-BE49-F238E27FC236}">
                <a16:creationId xmlns:a16="http://schemas.microsoft.com/office/drawing/2014/main" id="{75C3CAE6-B359-4CF7-95C5-A5A4AF5E7BBE}"/>
              </a:ext>
            </a:extLst>
          </p:cNvPr>
          <p:cNvSpPr>
            <a:spLocks noGrp="1"/>
          </p:cNvSpPr>
          <p:nvPr>
            <p:ph type="body" sz="quarter" idx="11" hasCustomPrompt="1"/>
          </p:nvPr>
        </p:nvSpPr>
        <p:spPr>
          <a:xfrm>
            <a:off x="3691466" y="4071833"/>
            <a:ext cx="7699023" cy="948752"/>
          </a:xfrm>
          <a:prstGeom prst="rect">
            <a:avLst/>
          </a:prstGeom>
        </p:spPr>
        <p:txBody>
          <a:bodyPr anchor="b">
            <a:noAutofit/>
          </a:bodyPr>
          <a:lstStyle>
            <a:lvl1pPr marL="0" indent="0">
              <a:lnSpc>
                <a:spcPct val="100000"/>
              </a:lnSpc>
              <a:spcBef>
                <a:spcPts val="0"/>
              </a:spcBef>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0" name="Text Placeholder 17">
            <a:extLst>
              <a:ext uri="{FF2B5EF4-FFF2-40B4-BE49-F238E27FC236}">
                <a16:creationId xmlns:a16="http://schemas.microsoft.com/office/drawing/2014/main" id="{C06026CB-56BB-49B8-BFD2-4EA9ED5A6E24}"/>
              </a:ext>
            </a:extLst>
          </p:cNvPr>
          <p:cNvSpPr>
            <a:spLocks noGrp="1"/>
          </p:cNvSpPr>
          <p:nvPr>
            <p:ph type="body" sz="quarter" idx="12" hasCustomPrompt="1"/>
          </p:nvPr>
        </p:nvSpPr>
        <p:spPr>
          <a:xfrm>
            <a:off x="3691466" y="5020585"/>
            <a:ext cx="7699023" cy="488226"/>
          </a:xfrm>
          <a:prstGeom prst="rect">
            <a:avLst/>
          </a:prstGeom>
        </p:spPr>
        <p:txBody>
          <a:bodyPr anchor="b">
            <a:normAutofit/>
          </a:bodyPr>
          <a:lstStyle>
            <a:lvl1pPr marL="0" indent="0">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83074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FB2C-8453-4AD7-807C-C188B652E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3D28F-24D2-4D4C-BF59-3182811904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AF82-6DF9-435E-900B-CEE60C3F20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63E8F4-C76B-4AFA-A5E1-3896D2A888CB}"/>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6" name="Footer Placeholder 5">
            <a:extLst>
              <a:ext uri="{FF2B5EF4-FFF2-40B4-BE49-F238E27FC236}">
                <a16:creationId xmlns:a16="http://schemas.microsoft.com/office/drawing/2014/main" id="{02237D8A-04B3-440D-9C7B-B866D6C3E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B25AD-ECBA-464C-9229-AEE24DD9C152}"/>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10185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49A1-CB33-4B35-92A0-3FE94870A06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99C099-FC26-40CD-85B1-2935EAFFFADB}"/>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7B6B7A-C141-4BA2-A39D-7D77E476278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2EEDA-ABC3-4883-889C-27FFE13C584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D4BC6F-BC4C-4478-B961-B88895D4F80B}"/>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EB1261-C143-4AF6-97B0-A58A5CA4B241}"/>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8" name="Footer Placeholder 7">
            <a:extLst>
              <a:ext uri="{FF2B5EF4-FFF2-40B4-BE49-F238E27FC236}">
                <a16:creationId xmlns:a16="http://schemas.microsoft.com/office/drawing/2014/main" id="{2D1B742A-ADB9-4192-B77C-1C46DDFA04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93F27-9480-451C-9503-C3E903A13D7C}"/>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40028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B0BD-A372-48DF-BEF4-8F4FAB8A1D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B7A47-4626-4CBD-A752-162BEAD6CEE8}"/>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4" name="Footer Placeholder 3">
            <a:extLst>
              <a:ext uri="{FF2B5EF4-FFF2-40B4-BE49-F238E27FC236}">
                <a16:creationId xmlns:a16="http://schemas.microsoft.com/office/drawing/2014/main" id="{9E1B9823-23B3-4C19-B813-A068AD03C8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8C7CA2-D91E-4120-B7BA-59D990AE8A77}"/>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135510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B9F94-BE1A-4B62-9C4E-51433D68F76D}"/>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3" name="Footer Placeholder 2">
            <a:extLst>
              <a:ext uri="{FF2B5EF4-FFF2-40B4-BE49-F238E27FC236}">
                <a16:creationId xmlns:a16="http://schemas.microsoft.com/office/drawing/2014/main" id="{230E6467-2304-44B9-B5CA-6C24B4EAEB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7345F-40E4-47B8-950E-3D23894662B8}"/>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145258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F7D6-3454-44CB-BB25-C9823019D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C177AD-63E0-4554-ADE5-5CA3C4471BB1}"/>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9EB4EA-EEFF-4833-860D-5D7F53D7C437}"/>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AAAB0E-B133-4055-815B-3B5C57C728DF}"/>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6" name="Footer Placeholder 5">
            <a:extLst>
              <a:ext uri="{FF2B5EF4-FFF2-40B4-BE49-F238E27FC236}">
                <a16:creationId xmlns:a16="http://schemas.microsoft.com/office/drawing/2014/main" id="{D94F7FCD-1D6C-41FA-9923-5736803F7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42544-0B5A-4255-A2C3-D9AB09B96E8C}"/>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134226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2A0-6442-4B38-A7CB-C919BAFD1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E8336-2D56-4E0A-B3F2-AB79CBC87F49}"/>
              </a:ext>
            </a:extLst>
          </p:cNvPr>
          <p:cNvSpPr>
            <a:spLocks noGrp="1"/>
          </p:cNvSpPr>
          <p:nvPr>
            <p:ph type="pic" idx="1"/>
          </p:nvPr>
        </p:nvSpPr>
        <p:spPr>
          <a:xfrm>
            <a:off x="5183188" y="987431"/>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a:extLst>
              <a:ext uri="{FF2B5EF4-FFF2-40B4-BE49-F238E27FC236}">
                <a16:creationId xmlns:a16="http://schemas.microsoft.com/office/drawing/2014/main" id="{E5E5FB39-AD81-42AB-A59E-40139CA1D66A}"/>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43BA2-31EE-4AE9-AB4C-3A00F14286AA}"/>
              </a:ext>
            </a:extLst>
          </p:cNvPr>
          <p:cNvSpPr>
            <a:spLocks noGrp="1"/>
          </p:cNvSpPr>
          <p:nvPr>
            <p:ph type="dt" sz="half" idx="10"/>
          </p:nvPr>
        </p:nvSpPr>
        <p:spPr/>
        <p:txBody>
          <a:bodyPr/>
          <a:lstStyle/>
          <a:p>
            <a:fld id="{1747EFC0-B2FD-47F2-82C2-8C7E26039A12}" type="datetimeFigureOut">
              <a:rPr lang="en-US" smtClean="0"/>
              <a:t>1/11/2019</a:t>
            </a:fld>
            <a:endParaRPr lang="en-US"/>
          </a:p>
        </p:txBody>
      </p:sp>
      <p:sp>
        <p:nvSpPr>
          <p:cNvPr id="6" name="Footer Placeholder 5">
            <a:extLst>
              <a:ext uri="{FF2B5EF4-FFF2-40B4-BE49-F238E27FC236}">
                <a16:creationId xmlns:a16="http://schemas.microsoft.com/office/drawing/2014/main" id="{03F221E3-8641-4FCA-B563-B1979C9D0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729E8-7A67-4C84-8D61-83E85FD902ED}"/>
              </a:ext>
            </a:extLst>
          </p:cNvPr>
          <p:cNvSpPr>
            <a:spLocks noGrp="1"/>
          </p:cNvSpPr>
          <p:nvPr>
            <p:ph type="sldNum" sz="quarter" idx="12"/>
          </p:nvPr>
        </p:nvSpPr>
        <p:spPr/>
        <p:txBody>
          <a:bodyPr/>
          <a:lstStyle/>
          <a:p>
            <a:fld id="{8736D341-22FB-4FF5-BB56-D4450BE03A97}" type="slidenum">
              <a:rPr lang="en-US" smtClean="0"/>
              <a:t>‹#›</a:t>
            </a:fld>
            <a:endParaRPr lang="en-US"/>
          </a:p>
        </p:txBody>
      </p:sp>
    </p:spTree>
    <p:extLst>
      <p:ext uri="{BB962C8B-B14F-4D97-AF65-F5344CB8AC3E}">
        <p14:creationId xmlns:p14="http://schemas.microsoft.com/office/powerpoint/2010/main" val="159562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4B777-489D-4C8E-8B4C-2209F1EBAA5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D1626-7C32-4A73-897E-42DAA4B9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0EF8-C796-4E8B-B047-0C59AD9D0CB5}"/>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7EFC0-B2FD-47F2-82C2-8C7E26039A12}" type="datetimeFigureOut">
              <a:rPr lang="en-US" smtClean="0"/>
              <a:t>1/11/2019</a:t>
            </a:fld>
            <a:endParaRPr lang="en-US"/>
          </a:p>
        </p:txBody>
      </p:sp>
      <p:sp>
        <p:nvSpPr>
          <p:cNvPr id="5" name="Footer Placeholder 4">
            <a:extLst>
              <a:ext uri="{FF2B5EF4-FFF2-40B4-BE49-F238E27FC236}">
                <a16:creationId xmlns:a16="http://schemas.microsoft.com/office/drawing/2014/main" id="{CB1847DF-A381-4E19-81FC-5DFBCE4ABF24}"/>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046E6-3F69-4C76-ADD5-E11F8A51DE1A}"/>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6D341-22FB-4FF5-BB56-D4450BE03A97}" type="slidenum">
              <a:rPr lang="en-US" smtClean="0"/>
              <a:t>‹#›</a:t>
            </a:fld>
            <a:endParaRPr lang="en-US"/>
          </a:p>
        </p:txBody>
      </p:sp>
    </p:spTree>
    <p:extLst>
      <p:ext uri="{BB962C8B-B14F-4D97-AF65-F5344CB8AC3E}">
        <p14:creationId xmlns:p14="http://schemas.microsoft.com/office/powerpoint/2010/main" val="89815064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7"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NCDHHS, Division of Social Services | Accessing Available HB630 Reports in CSDW | January 11, 2019</a:t>
            </a:r>
          </a:p>
        </p:txBody>
      </p:sp>
      <p:sp>
        <p:nvSpPr>
          <p:cNvPr id="5" name="Text Placeholder 13"/>
          <p:cNvSpPr txBox="1">
            <a:spLocks/>
          </p:cNvSpPr>
          <p:nvPr userDrawn="1"/>
        </p:nvSpPr>
        <p:spPr>
          <a:xfrm>
            <a:off x="11503025" y="6600164"/>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smtClean="0"/>
              <a:pPr/>
              <a:t>‹#›</a:t>
            </a:fld>
            <a:endParaRPr lang="en-US" sz="900" dirty="0"/>
          </a:p>
        </p:txBody>
      </p:sp>
    </p:spTree>
    <p:extLst>
      <p:ext uri="{BB962C8B-B14F-4D97-AF65-F5344CB8AC3E}">
        <p14:creationId xmlns:p14="http://schemas.microsoft.com/office/powerpoint/2010/main" val="68390364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hf hdr="0" dt="0"/>
  <p:txStyles>
    <p:titleStyle>
      <a:lvl1pPr algn="l" defTabSz="68575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14" indent="-171438" algn="l" defTabSz="68575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187" indent="-171438" algn="l" defTabSz="68575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61" indent="-171438" algn="l" defTabSz="685750"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35" indent="-171438" algn="l" defTabSz="685750"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6B620-1480-4394-ABB1-0FAB06E8DABE}"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A36DA-C885-471F-A82A-76F658D800B5}" type="slidenum">
              <a:rPr lang="en-US" smtClean="0"/>
              <a:t>‹#›</a:t>
            </a:fld>
            <a:endParaRPr lang="en-US"/>
          </a:p>
        </p:txBody>
      </p:sp>
    </p:spTree>
    <p:extLst>
      <p:ext uri="{BB962C8B-B14F-4D97-AF65-F5344CB8AC3E}">
        <p14:creationId xmlns:p14="http://schemas.microsoft.com/office/powerpoint/2010/main" val="15785064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scca.its.state.nc.us/xnet/CSPLOG.htm" TargetMode="External"/><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396509" y="4459477"/>
            <a:ext cx="5774267" cy="488227"/>
          </a:xfrm>
          <a:prstGeom prst="rect">
            <a:avLst/>
          </a:prstGeom>
        </p:spPr>
        <p:txBody>
          <a:bodyPr>
            <a:normAutofit/>
          </a:bodyPr>
          <a:lstStyle/>
          <a:p>
            <a:pPr marL="0" indent="0">
              <a:buNone/>
            </a:pPr>
            <a:r>
              <a:rPr lang="en-US" sz="2000" dirty="0">
                <a:latin typeface="+mn-lt"/>
              </a:rPr>
              <a:t>January 11, 2019</a:t>
            </a:r>
          </a:p>
        </p:txBody>
      </p:sp>
      <p:sp>
        <p:nvSpPr>
          <p:cNvPr id="4" name="Text Placeholder 7">
            <a:extLst>
              <a:ext uri="{FF2B5EF4-FFF2-40B4-BE49-F238E27FC236}">
                <a16:creationId xmlns:a16="http://schemas.microsoft.com/office/drawing/2014/main" id="{6DF971E9-F4AE-479C-AAAB-1D2412BDFD72}"/>
              </a:ext>
            </a:extLst>
          </p:cNvPr>
          <p:cNvSpPr>
            <a:spLocks noGrp="1"/>
          </p:cNvSpPr>
          <p:nvPr>
            <p:ph type="body" sz="quarter" idx="10"/>
          </p:nvPr>
        </p:nvSpPr>
        <p:spPr>
          <a:xfrm>
            <a:off x="4292597" y="2051009"/>
            <a:ext cx="5774267" cy="2020824"/>
          </a:xfrm>
        </p:spPr>
        <p:txBody>
          <a:bodyPr/>
          <a:lstStyle/>
          <a:p>
            <a:r>
              <a:rPr lang="en-US" sz="1800" b="1" dirty="0">
                <a:latin typeface="+mn-lt"/>
                <a:cs typeface="Arial"/>
              </a:rPr>
              <a:t>NC Department of Health and Human Services </a:t>
            </a:r>
          </a:p>
          <a:p>
            <a:r>
              <a:rPr lang="en-US" b="1" dirty="0"/>
              <a:t>Accessing Available HB630 Reports in Client Services Data Warehouse (CSDW)</a:t>
            </a:r>
          </a:p>
        </p:txBody>
      </p:sp>
    </p:spTree>
    <p:extLst>
      <p:ext uri="{BB962C8B-B14F-4D97-AF65-F5344CB8AC3E}">
        <p14:creationId xmlns:p14="http://schemas.microsoft.com/office/powerpoint/2010/main" val="200689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B4A832-6FEB-4A28-8658-FE2362EBDD98}"/>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332">
              <a:defRPr/>
            </a:pPr>
            <a:r>
              <a:rPr lang="en-US" dirty="0">
                <a:ln w="0"/>
                <a:solidFill>
                  <a:schemeClr val="accent1"/>
                </a:solidFill>
                <a:effectLst>
                  <a:outerShdw blurRad="38100" dist="25400" dir="5400000" algn="ctr" rotWithShape="0">
                    <a:srgbClr val="6E747A">
                      <a:alpha val="43000"/>
                    </a:srgbClr>
                  </a:outerShdw>
                </a:effectLst>
                <a:latin typeface="Calibri Light" panose="020F0302020204030204"/>
              </a:rPr>
              <a:t>Quick Notes</a:t>
            </a:r>
          </a:p>
        </p:txBody>
      </p:sp>
      <p:sp>
        <p:nvSpPr>
          <p:cNvPr id="4" name="Content Placeholder 2">
            <a:extLst>
              <a:ext uri="{FF2B5EF4-FFF2-40B4-BE49-F238E27FC236}">
                <a16:creationId xmlns:a16="http://schemas.microsoft.com/office/drawing/2014/main" id="{D3C815A2-1575-4076-9C29-B36AA34185DF}"/>
              </a:ext>
            </a:extLst>
          </p:cNvPr>
          <p:cNvSpPr txBox="1">
            <a:spLocks/>
          </p:cNvSpPr>
          <p:nvPr/>
        </p:nvSpPr>
        <p:spPr>
          <a:xfrm>
            <a:off x="4976036" y="963881"/>
            <a:ext cx="6377769" cy="4930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898" indent="0" defTabSz="914332">
              <a:buNone/>
              <a:defRPr/>
            </a:pPr>
            <a:r>
              <a:rPr lang="en-US" sz="2200" dirty="0">
                <a:solidFill>
                  <a:sysClr val="windowText" lastClr="000000"/>
                </a:solidFill>
                <a:latin typeface="Calibri" panose="020F0502020204030204"/>
              </a:rPr>
              <a:t>Much like Microsoft Word and other programs, there are often multiple ways to do the same thing in the Client Services Data Warehouse.  All possible alternatives are not explored within this session.</a:t>
            </a:r>
          </a:p>
          <a:p>
            <a:pPr marL="36898" indent="0" defTabSz="914332">
              <a:buNone/>
              <a:defRPr/>
            </a:pPr>
            <a:endParaRPr lang="en-US" sz="2200" dirty="0">
              <a:solidFill>
                <a:sysClr val="windowText" lastClr="000000"/>
              </a:solidFill>
              <a:latin typeface="Calibri" panose="020F0502020204030204"/>
            </a:endParaRPr>
          </a:p>
          <a:p>
            <a:pPr marL="36898" indent="0" defTabSz="914332">
              <a:buNone/>
              <a:defRPr/>
            </a:pPr>
            <a:r>
              <a:rPr lang="en-US" sz="2200" dirty="0">
                <a:solidFill>
                  <a:sysClr val="windowText" lastClr="000000"/>
                </a:solidFill>
                <a:latin typeface="Calibri" panose="020F0502020204030204"/>
              </a:rPr>
              <a:t>For more information on how to use CSDW, please refer to the attached document titled, “Client Services Data Warehouse Basic Training.”</a:t>
            </a:r>
          </a:p>
          <a:p>
            <a:pPr marL="36898" indent="0" defTabSz="914332">
              <a:buNone/>
              <a:defRPr/>
            </a:pPr>
            <a:endParaRPr lang="en-US" sz="2200" dirty="0">
              <a:solidFill>
                <a:sysClr val="windowText" lastClr="000000"/>
              </a:solidFill>
              <a:latin typeface="Calibri" panose="020F0502020204030204"/>
            </a:endParaRPr>
          </a:p>
        </p:txBody>
      </p:sp>
      <p:cxnSp>
        <p:nvCxnSpPr>
          <p:cNvPr id="6" name="Straight Connector 5">
            <a:extLst>
              <a:ext uri="{FF2B5EF4-FFF2-40B4-BE49-F238E27FC236}">
                <a16:creationId xmlns:a16="http://schemas.microsoft.com/office/drawing/2014/main" id="{52032948-0F1A-4E28-A2CC-0F9F188BE213}"/>
              </a:ext>
            </a:extLst>
          </p:cNvPr>
          <p:cNvCxnSpPr/>
          <p:nvPr/>
        </p:nvCxnSpPr>
        <p:spPr>
          <a:xfrm>
            <a:off x="4618653" y="1660853"/>
            <a:ext cx="0" cy="302311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599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AB0A-8D0B-43A5-BD5D-68D2899D8431}"/>
              </a:ext>
            </a:extLst>
          </p:cNvPr>
          <p:cNvSpPr>
            <a:spLocks noGrp="1"/>
          </p:cNvSpPr>
          <p:nvPr>
            <p:ph type="title"/>
          </p:nvPr>
        </p:nvSpPr>
        <p:spPr>
          <a:xfrm>
            <a:off x="1016609" y="2880360"/>
            <a:ext cx="10457689" cy="548640"/>
          </a:xfrm>
        </p:spPr>
        <p:txBody>
          <a:bodyPr>
            <a:normAutofit fontScale="90000"/>
          </a:bodyPr>
          <a:lstStyle/>
          <a:p>
            <a:pPr algn="ctr"/>
            <a:r>
              <a:rPr lang="en-US" sz="5400" dirty="0"/>
              <a:t>STATE PERFORMANCE MEASURES</a:t>
            </a:r>
          </a:p>
        </p:txBody>
      </p:sp>
      <p:sp>
        <p:nvSpPr>
          <p:cNvPr id="3" name="Subtitle 2">
            <a:extLst>
              <a:ext uri="{FF2B5EF4-FFF2-40B4-BE49-F238E27FC236}">
                <a16:creationId xmlns:a16="http://schemas.microsoft.com/office/drawing/2014/main" id="{4DAC03BB-D777-4260-92BF-4444E526EF24}"/>
              </a:ext>
            </a:extLst>
          </p:cNvPr>
          <p:cNvSpPr>
            <a:spLocks noGrp="1"/>
          </p:cNvSpPr>
          <p:nvPr>
            <p:ph type="subTitle" idx="4294967295"/>
          </p:nvPr>
        </p:nvSpPr>
        <p:spPr>
          <a:xfrm>
            <a:off x="1322655" y="2053262"/>
            <a:ext cx="9144000" cy="441783"/>
          </a:xfrm>
          <a:prstGeom prst="rect">
            <a:avLst/>
          </a:prstGeom>
        </p:spPr>
        <p:txBody>
          <a:bodyPr>
            <a:normAutofit/>
          </a:bodyPr>
          <a:lstStyle/>
          <a:p>
            <a:pPr marL="0" indent="0" algn="ctr">
              <a:buNone/>
            </a:pPr>
            <a:r>
              <a:rPr lang="en-US" b="0" dirty="0">
                <a:ln w="0"/>
                <a:solidFill>
                  <a:schemeClr val="tx2">
                    <a:lumMod val="75000"/>
                  </a:schemeClr>
                </a:solidFill>
                <a:effectLst>
                  <a:outerShdw blurRad="38100" dist="25400" dir="5400000" algn="ctr" rotWithShape="0">
                    <a:srgbClr val="6E747A">
                      <a:alpha val="43000"/>
                    </a:srgbClr>
                  </a:outerShdw>
                </a:effectLst>
              </a:rPr>
              <a:t>North Carolina Child Support Services</a:t>
            </a:r>
          </a:p>
          <a:p>
            <a:pPr marL="0" indent="0" algn="ctr">
              <a:buNone/>
            </a:pPr>
            <a:endParaRPr lang="en-US" dirty="0">
              <a:solidFill>
                <a:schemeClr val="tx2">
                  <a:lumMod val="75000"/>
                </a:schemeClr>
              </a:solidFill>
            </a:endParaRPr>
          </a:p>
        </p:txBody>
      </p:sp>
    </p:spTree>
    <p:extLst>
      <p:ext uri="{BB962C8B-B14F-4D97-AF65-F5344CB8AC3E}">
        <p14:creationId xmlns:p14="http://schemas.microsoft.com/office/powerpoint/2010/main" val="235202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61DD2E-F43A-4602-818D-0CFF74E8C772}"/>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32">
              <a:defRPr/>
            </a:pPr>
            <a:r>
              <a:rPr lang="en-US" sz="4100" b="1" dirty="0">
                <a:solidFill>
                  <a:srgbClr val="4472C4"/>
                </a:solidFill>
                <a:latin typeface="Calibri Light" panose="020F0302020204030204"/>
              </a:rPr>
              <a:t>WHAT ARE THE STATE PERFORMANCE MEASURES</a:t>
            </a:r>
          </a:p>
        </p:txBody>
      </p:sp>
      <p:sp>
        <p:nvSpPr>
          <p:cNvPr id="4" name="Subtitle 2">
            <a:extLst>
              <a:ext uri="{FF2B5EF4-FFF2-40B4-BE49-F238E27FC236}">
                <a16:creationId xmlns:a16="http://schemas.microsoft.com/office/drawing/2014/main" id="{6A19C7F1-8A60-454A-A9D5-078FDAF43E3C}"/>
              </a:ext>
            </a:extLst>
          </p:cNvPr>
          <p:cNvSpPr txBox="1">
            <a:spLocks/>
          </p:cNvSpPr>
          <p:nvPr/>
        </p:nvSpPr>
        <p:spPr>
          <a:xfrm>
            <a:off x="4976036" y="963881"/>
            <a:ext cx="6377769" cy="49302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32">
              <a:defRPr/>
            </a:pPr>
            <a:r>
              <a:rPr lang="en-US" sz="2000" b="1">
                <a:solidFill>
                  <a:sysClr val="windowText" lastClr="000000"/>
                </a:solidFill>
                <a:latin typeface="Calibri" panose="020F0502020204030204"/>
              </a:rPr>
              <a:t>There are five performance measures used for NC Child Support Services.  Those measures are listed below: </a:t>
            </a:r>
          </a:p>
          <a:p>
            <a:pPr marL="342874" indent="-228584" algn="l" defTabSz="914332">
              <a:buFont typeface="Arial" panose="020B0604020202020204" pitchFamily="34" charset="0"/>
              <a:buChar char="•"/>
              <a:defRPr/>
            </a:pPr>
            <a:r>
              <a:rPr lang="en-US" sz="2000">
                <a:solidFill>
                  <a:sysClr val="windowText" lastClr="000000"/>
                </a:solidFill>
                <a:latin typeface="Calibri" panose="020F0502020204030204"/>
              </a:rPr>
              <a:t>Percentage of Paternities Established</a:t>
            </a:r>
          </a:p>
          <a:p>
            <a:pPr marL="342874" indent="-228584" algn="l" defTabSz="914332">
              <a:buFont typeface="Arial" panose="020B0604020202020204" pitchFamily="34" charset="0"/>
              <a:buChar char="•"/>
              <a:defRPr/>
            </a:pPr>
            <a:r>
              <a:rPr lang="en-US" sz="2000">
                <a:solidFill>
                  <a:sysClr val="windowText" lastClr="000000"/>
                </a:solidFill>
                <a:latin typeface="Calibri" panose="020F0502020204030204"/>
              </a:rPr>
              <a:t>Percentage of Cases Under Order</a:t>
            </a:r>
          </a:p>
          <a:p>
            <a:pPr marL="342874" indent="-228584" algn="l" defTabSz="914332">
              <a:buFont typeface="Arial" panose="020B0604020202020204" pitchFamily="34" charset="0"/>
              <a:buChar char="•"/>
              <a:defRPr/>
            </a:pPr>
            <a:r>
              <a:rPr lang="en-US" sz="2000">
                <a:solidFill>
                  <a:sysClr val="windowText" lastClr="000000"/>
                </a:solidFill>
                <a:latin typeface="Calibri" panose="020F0502020204030204"/>
              </a:rPr>
              <a:t>Percentage of Current Support Paid</a:t>
            </a:r>
          </a:p>
          <a:p>
            <a:pPr marL="342874" indent="-228584" algn="l" defTabSz="914332">
              <a:buFont typeface="Arial" panose="020B0604020202020204" pitchFamily="34" charset="0"/>
              <a:buChar char="•"/>
              <a:defRPr/>
            </a:pPr>
            <a:r>
              <a:rPr lang="en-US" sz="2000">
                <a:solidFill>
                  <a:sysClr val="windowText" lastClr="000000"/>
                </a:solidFill>
                <a:latin typeface="Calibri" panose="020F0502020204030204"/>
              </a:rPr>
              <a:t>Percentage of Cases With Payment to Arrears</a:t>
            </a:r>
          </a:p>
          <a:p>
            <a:pPr marL="342874" indent="-228584" algn="l" defTabSz="914332">
              <a:buFont typeface="Arial" panose="020B0604020202020204" pitchFamily="34" charset="0"/>
              <a:buChar char="•"/>
              <a:defRPr/>
            </a:pPr>
            <a:r>
              <a:rPr lang="en-US" sz="2000">
                <a:solidFill>
                  <a:sysClr val="windowText" lastClr="000000"/>
                </a:solidFill>
                <a:latin typeface="Calibri" panose="020F0502020204030204"/>
              </a:rPr>
              <a:t>Total Collections</a:t>
            </a:r>
          </a:p>
          <a:p>
            <a:pPr marL="285730" indent="-228584" algn="l" defTabSz="914332">
              <a:buFont typeface="Arial" panose="020B0604020202020204" pitchFamily="34" charset="0"/>
              <a:buChar char="•"/>
              <a:defRPr/>
            </a:pPr>
            <a:endParaRPr lang="en-US" sz="2000" b="1">
              <a:solidFill>
                <a:sysClr val="windowText" lastClr="000000"/>
              </a:solidFill>
              <a:latin typeface="Calibri" panose="020F0502020204030204"/>
            </a:endParaRPr>
          </a:p>
          <a:p>
            <a:pPr algn="l" defTabSz="914332">
              <a:defRPr/>
            </a:pPr>
            <a:r>
              <a:rPr lang="en-US" sz="2000" b="1">
                <a:solidFill>
                  <a:sysClr val="windowText" lastClr="000000"/>
                </a:solidFill>
                <a:latin typeface="Calibri" panose="020F0502020204030204"/>
              </a:rPr>
              <a:t>With the exception of Total Collections, the performance measures are calculated using the OCSE-157 Report.</a:t>
            </a:r>
          </a:p>
          <a:p>
            <a:pPr defTabSz="914332">
              <a:defRPr/>
            </a:pPr>
            <a:r>
              <a:rPr lang="en-US" sz="2000" b="1">
                <a:solidFill>
                  <a:sysClr val="windowText" lastClr="000000"/>
                </a:solidFill>
                <a:latin typeface="Calibri" panose="020F0502020204030204"/>
              </a:rPr>
              <a:t>(NOTE:  Total Collections is determined using the XPTR Report, IVD COLLECTIONS REPORT)</a:t>
            </a:r>
          </a:p>
          <a:p>
            <a:pPr indent="-228584" algn="l" defTabSz="914332">
              <a:buFont typeface="Arial" panose="020B0604020202020204" pitchFamily="34" charset="0"/>
              <a:buChar char="•"/>
              <a:defRPr/>
            </a:pPr>
            <a:endParaRPr lang="en-US" sz="2000" b="1" dirty="0">
              <a:solidFill>
                <a:sysClr val="windowText" lastClr="000000"/>
              </a:solidFill>
              <a:latin typeface="Calibri" panose="020F0502020204030204"/>
            </a:endParaRPr>
          </a:p>
        </p:txBody>
      </p:sp>
      <p:cxnSp>
        <p:nvCxnSpPr>
          <p:cNvPr id="6" name="Straight Connector 5">
            <a:extLst>
              <a:ext uri="{FF2B5EF4-FFF2-40B4-BE49-F238E27FC236}">
                <a16:creationId xmlns:a16="http://schemas.microsoft.com/office/drawing/2014/main" id="{1A2AFDD0-38F9-46E3-B9AD-90A3024B2A7F}"/>
              </a:ext>
            </a:extLst>
          </p:cNvPr>
          <p:cNvCxnSpPr/>
          <p:nvPr/>
        </p:nvCxnSpPr>
        <p:spPr>
          <a:xfrm>
            <a:off x="4609323" y="1716837"/>
            <a:ext cx="0" cy="374157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04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500"/>
                                        <p:tgtEl>
                                          <p:spTgt spid="4">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500"/>
                                        <p:tgtEl>
                                          <p:spTgt spid="4">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500"/>
                                        <p:tgtEl>
                                          <p:spTgt spid="4">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500"/>
                                        <p:tgtEl>
                                          <p:spTgt spid="4">
                                            <p:txEl>
                                              <p:pRg st="4" end="4"/>
                                            </p:txEl>
                                          </p:spTgt>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500"/>
                                        <p:tgtEl>
                                          <p:spTgt spid="4">
                                            <p:txEl>
                                              <p:pRg st="5" end="5"/>
                                            </p:txEl>
                                          </p:spTgt>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500"/>
                                        <p:tgtEl>
                                          <p:spTgt spid="4">
                                            <p:txEl>
                                              <p:pRg st="7" end="7"/>
                                            </p:txEl>
                                          </p:spTgt>
                                        </p:tgtEl>
                                      </p:cBhvr>
                                    </p:animEffect>
                                  </p:childTnLst>
                                </p:cTn>
                              </p:par>
                            </p:childTnLst>
                          </p:cTn>
                        </p:par>
                        <p:par>
                          <p:cTn id="32" fill="hold">
                            <p:stCondLst>
                              <p:cond delay="10500"/>
                            </p:stCondLst>
                            <p:childTnLst>
                              <p:par>
                                <p:cTn id="33" presetID="10" presetClass="entr" presetSubtype="0" fill="hold"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833B3F-2EBE-452A-959E-7CFAE8DC048D}"/>
              </a:ext>
            </a:extLst>
          </p:cNvPr>
          <p:cNvSpPr txBox="1">
            <a:spLocks/>
          </p:cNvSpPr>
          <p:nvPr/>
        </p:nvSpPr>
        <p:spPr>
          <a:xfrm>
            <a:off x="857270" y="963881"/>
            <a:ext cx="6377769" cy="49302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32">
              <a:defRPr/>
            </a:pPr>
            <a:r>
              <a:rPr lang="en-US" dirty="0">
                <a:solidFill>
                  <a:sysClr val="windowText" lastClr="000000"/>
                </a:solidFill>
                <a:latin typeface="Calibri" panose="020F0502020204030204"/>
              </a:rPr>
              <a:t>The OCSE-157 is used by all states to report statistical and some financial information regarding outcomes for their Child Support Services program to the Federal Department of Health and Human Services. The information is then used to provide an annual report to Congress on the program. </a:t>
            </a:r>
          </a:p>
          <a:p>
            <a:pPr indent="-228584" defTabSz="914332">
              <a:buFont typeface="Arial" panose="020B0604020202020204" pitchFamily="34" charset="0"/>
              <a:buChar char="•"/>
              <a:defRPr/>
            </a:pPr>
            <a:endParaRPr lang="en-US" dirty="0">
              <a:solidFill>
                <a:sysClr val="windowText" lastClr="000000"/>
              </a:solidFill>
              <a:latin typeface="Calibri" panose="020F0502020204030204"/>
            </a:endParaRPr>
          </a:p>
          <a:p>
            <a:pPr defTabSz="914332">
              <a:defRPr/>
            </a:pPr>
            <a:r>
              <a:rPr lang="en-US" dirty="0">
                <a:solidFill>
                  <a:sysClr val="windowText" lastClr="000000"/>
                </a:solidFill>
                <a:latin typeface="Calibri" panose="020F0502020204030204"/>
              </a:rPr>
              <a:t>NC Child Support Services uses this report to establish State and local office goals, to review incentives and evaluate training needs across the state.</a:t>
            </a:r>
          </a:p>
          <a:p>
            <a:pPr indent="-228584" algn="l" defTabSz="914332">
              <a:buFont typeface="Arial" panose="020B0604020202020204" pitchFamily="34" charset="0"/>
              <a:buChar char="•"/>
              <a:defRPr/>
            </a:pPr>
            <a:endParaRPr lang="en-US" b="1" dirty="0">
              <a:solidFill>
                <a:sysClr val="windowText" lastClr="000000"/>
              </a:solidFill>
              <a:latin typeface="Calibri" panose="020F0502020204030204"/>
            </a:endParaRPr>
          </a:p>
        </p:txBody>
      </p:sp>
      <p:sp>
        <p:nvSpPr>
          <p:cNvPr id="4" name="Title 1">
            <a:extLst>
              <a:ext uri="{FF2B5EF4-FFF2-40B4-BE49-F238E27FC236}">
                <a16:creationId xmlns:a16="http://schemas.microsoft.com/office/drawing/2014/main" id="{2D1B02EF-9D74-41FB-9B2A-83B792C56D51}"/>
              </a:ext>
            </a:extLst>
          </p:cNvPr>
          <p:cNvSpPr txBox="1">
            <a:spLocks/>
          </p:cNvSpPr>
          <p:nvPr/>
        </p:nvSpPr>
        <p:spPr>
          <a:xfrm>
            <a:off x="7859437" y="957698"/>
            <a:ext cx="3494363" cy="49302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32">
              <a:defRPr/>
            </a:pPr>
            <a:r>
              <a:rPr lang="en-US" sz="4400" b="1">
                <a:solidFill>
                  <a:srgbClr val="4472C4"/>
                </a:solidFill>
                <a:latin typeface="Calibri Light" panose="020F0302020204030204"/>
              </a:rPr>
              <a:t>WHAT IS THE OCSE-157 REPORT</a:t>
            </a:r>
            <a:endParaRPr lang="en-US" sz="4400" b="1" dirty="0">
              <a:solidFill>
                <a:srgbClr val="4472C4"/>
              </a:solidFill>
              <a:latin typeface="Calibri Light" panose="020F0302020204030204"/>
            </a:endParaRPr>
          </a:p>
        </p:txBody>
      </p:sp>
      <p:cxnSp>
        <p:nvCxnSpPr>
          <p:cNvPr id="6" name="Straight Connector 5">
            <a:extLst>
              <a:ext uri="{FF2B5EF4-FFF2-40B4-BE49-F238E27FC236}">
                <a16:creationId xmlns:a16="http://schemas.microsoft.com/office/drawing/2014/main" id="{AFBFCDFF-9BC7-4F65-A6E4-86E049424B5A}"/>
              </a:ext>
            </a:extLst>
          </p:cNvPr>
          <p:cNvCxnSpPr>
            <a:cxnSpLocks/>
          </p:cNvCxnSpPr>
          <p:nvPr/>
        </p:nvCxnSpPr>
        <p:spPr>
          <a:xfrm>
            <a:off x="7859437" y="1795244"/>
            <a:ext cx="0" cy="357161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504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F1CB0A-1256-47DF-8583-A3439330359E}"/>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32">
              <a:defRPr/>
            </a:pPr>
            <a:r>
              <a:rPr lang="en-US" sz="4100" b="1" dirty="0">
                <a:solidFill>
                  <a:srgbClr val="4472C4"/>
                </a:solidFill>
                <a:latin typeface="Calibri Light" panose="020F0302020204030204"/>
              </a:rPr>
              <a:t>HOW TO REVIEW THE PERFORMANCE MEASURES</a:t>
            </a:r>
          </a:p>
        </p:txBody>
      </p:sp>
      <p:sp>
        <p:nvSpPr>
          <p:cNvPr id="4" name="Subtitle 2">
            <a:extLst>
              <a:ext uri="{FF2B5EF4-FFF2-40B4-BE49-F238E27FC236}">
                <a16:creationId xmlns:a16="http://schemas.microsoft.com/office/drawing/2014/main" id="{068AA560-3CDB-4BB6-99A6-B46C21CD27B4}"/>
              </a:ext>
            </a:extLst>
          </p:cNvPr>
          <p:cNvSpPr txBox="1">
            <a:spLocks/>
          </p:cNvSpPr>
          <p:nvPr/>
        </p:nvSpPr>
        <p:spPr>
          <a:xfrm>
            <a:off x="4976036" y="1107349"/>
            <a:ext cx="6377769" cy="51810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32">
              <a:defRPr/>
            </a:pPr>
            <a:r>
              <a:rPr lang="en-US" sz="1700" b="1" dirty="0">
                <a:solidFill>
                  <a:sysClr val="windowText" lastClr="000000"/>
                </a:solidFill>
              </a:rPr>
              <a:t>Child Support Services uses Client Services Data Warehouse to provide the performance measures for four performance indicators:</a:t>
            </a:r>
          </a:p>
          <a:p>
            <a:pPr marL="742895" lvl="1" indent="-228584" algn="l" defTabSz="914332">
              <a:buFont typeface="Arial" panose="020B0604020202020204" pitchFamily="34" charset="0"/>
              <a:buChar char="•"/>
              <a:defRPr/>
            </a:pPr>
            <a:r>
              <a:rPr lang="en-US" sz="1700" dirty="0">
                <a:solidFill>
                  <a:sysClr val="windowText" lastClr="000000"/>
                </a:solidFill>
              </a:rPr>
              <a:t>Percentage of Paternities Established</a:t>
            </a:r>
          </a:p>
          <a:p>
            <a:pPr marL="742895" lvl="1" indent="-228584" algn="l" defTabSz="914332">
              <a:buFont typeface="Arial" panose="020B0604020202020204" pitchFamily="34" charset="0"/>
              <a:buChar char="•"/>
              <a:defRPr/>
            </a:pPr>
            <a:r>
              <a:rPr lang="en-US" sz="1700" dirty="0">
                <a:solidFill>
                  <a:sysClr val="windowText" lastClr="000000"/>
                </a:solidFill>
              </a:rPr>
              <a:t>Percentage of Cases Under Order</a:t>
            </a:r>
          </a:p>
          <a:p>
            <a:pPr marL="742895" lvl="1" indent="-228584" algn="l" defTabSz="914332">
              <a:buFont typeface="Arial" panose="020B0604020202020204" pitchFamily="34" charset="0"/>
              <a:buChar char="•"/>
              <a:defRPr/>
            </a:pPr>
            <a:r>
              <a:rPr lang="en-US" sz="1700" dirty="0">
                <a:solidFill>
                  <a:sysClr val="windowText" lastClr="000000"/>
                </a:solidFill>
              </a:rPr>
              <a:t>Percentage of Current Support Paid</a:t>
            </a:r>
          </a:p>
          <a:p>
            <a:pPr marL="742895" lvl="1" indent="-228584" algn="l" defTabSz="914332">
              <a:buFont typeface="Arial" panose="020B0604020202020204" pitchFamily="34" charset="0"/>
              <a:buChar char="•"/>
              <a:defRPr/>
            </a:pPr>
            <a:r>
              <a:rPr lang="en-US" sz="1700" dirty="0">
                <a:solidFill>
                  <a:sysClr val="windowText" lastClr="000000"/>
                </a:solidFill>
              </a:rPr>
              <a:t>Percentage of Cases With Payment to Arrears</a:t>
            </a:r>
          </a:p>
          <a:p>
            <a:pPr marL="742895" lvl="1" indent="-228584" algn="l" defTabSz="914332">
              <a:buFont typeface="Arial" panose="020B0604020202020204" pitchFamily="34" charset="0"/>
              <a:buChar char="•"/>
              <a:defRPr/>
            </a:pPr>
            <a:endParaRPr lang="en-US" sz="1700" dirty="0">
              <a:solidFill>
                <a:sysClr val="windowText" lastClr="000000"/>
              </a:solidFill>
            </a:endParaRPr>
          </a:p>
          <a:p>
            <a:pPr algn="l" defTabSz="914332">
              <a:defRPr/>
            </a:pPr>
            <a:r>
              <a:rPr lang="en-US" sz="1700" b="1" dirty="0">
                <a:solidFill>
                  <a:sysClr val="windowText" lastClr="000000"/>
                </a:solidFill>
              </a:rPr>
              <a:t>These can be reviewed in a single report titled:  </a:t>
            </a:r>
          </a:p>
          <a:p>
            <a:pPr defTabSz="914332">
              <a:defRPr/>
            </a:pPr>
            <a:r>
              <a:rPr lang="en-US" sz="1800" b="1" dirty="0">
                <a:solidFill>
                  <a:sysClr val="windowText" lastClr="000000"/>
                </a:solidFill>
              </a:rPr>
              <a:t>INCENTIVE REPORT BY COUNTY NAME WITH STATEWIDE TOTALS</a:t>
            </a:r>
          </a:p>
          <a:p>
            <a:pPr algn="l" defTabSz="914332">
              <a:defRPr/>
            </a:pPr>
            <a:endParaRPr lang="en-US" sz="1700" b="1" dirty="0">
              <a:solidFill>
                <a:sysClr val="windowText" lastClr="000000"/>
              </a:solidFill>
            </a:endParaRPr>
          </a:p>
          <a:p>
            <a:pPr algn="l" defTabSz="914332">
              <a:defRPr/>
            </a:pPr>
            <a:r>
              <a:rPr lang="en-US" sz="1700" b="1" dirty="0">
                <a:solidFill>
                  <a:sysClr val="windowText" lastClr="000000"/>
                </a:solidFill>
              </a:rPr>
              <a:t>The fifth measure, Total Collections, is found in XPTR (XTND) and is titled:</a:t>
            </a:r>
          </a:p>
          <a:p>
            <a:pPr defTabSz="914332">
              <a:defRPr/>
            </a:pPr>
            <a:r>
              <a:rPr lang="en-US" sz="1800" b="1" dirty="0">
                <a:solidFill>
                  <a:sysClr val="windowText" lastClr="000000"/>
                </a:solidFill>
              </a:rPr>
              <a:t>IVD COLLECTIONS REPORT</a:t>
            </a:r>
          </a:p>
          <a:p>
            <a:pPr defTabSz="914332">
              <a:defRPr/>
            </a:pPr>
            <a:r>
              <a:rPr lang="en-US" sz="1700" b="1" dirty="0">
                <a:solidFill>
                  <a:sysClr val="windowText" lastClr="000000"/>
                </a:solidFill>
              </a:rPr>
              <a:t>(/DHR/FKK/F237)</a:t>
            </a:r>
          </a:p>
          <a:p>
            <a:pPr marL="457167" lvl="1" indent="-228584" algn="l" defTabSz="914332">
              <a:buFont typeface="Arial" panose="020B0604020202020204" pitchFamily="34" charset="0"/>
              <a:buChar char="•"/>
              <a:defRPr/>
            </a:pPr>
            <a:endParaRPr lang="en-US" sz="1700" dirty="0">
              <a:solidFill>
                <a:sysClr val="windowText" lastClr="000000"/>
              </a:solidFill>
            </a:endParaRPr>
          </a:p>
          <a:p>
            <a:pPr marL="457167" lvl="1" indent="-228584" algn="l" defTabSz="914332">
              <a:buFont typeface="Arial" panose="020B0604020202020204" pitchFamily="34" charset="0"/>
              <a:buChar char="•"/>
              <a:defRPr/>
            </a:pPr>
            <a:endParaRPr lang="en-US" sz="1700" b="1" dirty="0">
              <a:solidFill>
                <a:sysClr val="windowText" lastClr="000000"/>
              </a:solidFill>
            </a:endParaRPr>
          </a:p>
        </p:txBody>
      </p:sp>
      <p:cxnSp>
        <p:nvCxnSpPr>
          <p:cNvPr id="6" name="Straight Connector 5">
            <a:extLst>
              <a:ext uri="{FF2B5EF4-FFF2-40B4-BE49-F238E27FC236}">
                <a16:creationId xmlns:a16="http://schemas.microsoft.com/office/drawing/2014/main" id="{29AA9113-E84C-490F-8BBB-D201D031D9D4}"/>
              </a:ext>
            </a:extLst>
          </p:cNvPr>
          <p:cNvCxnSpPr>
            <a:cxnSpLocks/>
          </p:cNvCxnSpPr>
          <p:nvPr/>
        </p:nvCxnSpPr>
        <p:spPr>
          <a:xfrm>
            <a:off x="4693299" y="1614196"/>
            <a:ext cx="0" cy="362960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527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488617" y="4822829"/>
            <a:ext cx="2618481" cy="548640"/>
          </a:xfrm>
        </p:spPr>
        <p:txBody>
          <a:bodyPr vert="horz" lIns="91440" tIns="45720" rIns="91440" bIns="45720" rtlCol="0" anchor="b">
            <a:normAutofit fontScale="90000"/>
          </a:bodyPr>
          <a:lstStyle/>
          <a:p>
            <a:pPr>
              <a:lnSpc>
                <a:spcPct val="85000"/>
              </a:lnSpc>
            </a:pPr>
            <a:r>
              <a:rPr lang="en-US" sz="2400" b="0" dirty="0"/>
              <a:t>Folders&gt;Public Folders&gt;DHHS Main Document&gt;HB630 Performance Measures&gt;Child Support</a:t>
            </a:r>
            <a:br>
              <a:rPr lang="en-US" sz="2400" dirty="0"/>
            </a:br>
            <a:br>
              <a:rPr lang="en-US" sz="2400" dirty="0"/>
            </a:br>
            <a:r>
              <a:rPr lang="en-US" sz="2400" dirty="0"/>
              <a:t>REPORT NAME: Incentive Report by County Name with Statewide Totals</a:t>
            </a:r>
          </a:p>
        </p:txBody>
      </p:sp>
      <p:pic>
        <p:nvPicPr>
          <p:cNvPr id="2" name="Picture 1">
            <a:extLst>
              <a:ext uri="{FF2B5EF4-FFF2-40B4-BE49-F238E27FC236}">
                <a16:creationId xmlns:a16="http://schemas.microsoft.com/office/drawing/2014/main" id="{5418199B-6885-4718-A735-71669935A32B}"/>
              </a:ext>
            </a:extLst>
          </p:cNvPr>
          <p:cNvPicPr>
            <a:picLocks noChangeAspect="1"/>
          </p:cNvPicPr>
          <p:nvPr/>
        </p:nvPicPr>
        <p:blipFill>
          <a:blip r:embed="rId2"/>
          <a:stretch>
            <a:fillRect/>
          </a:stretch>
        </p:blipFill>
        <p:spPr>
          <a:xfrm>
            <a:off x="2968486" y="530087"/>
            <a:ext cx="9223513" cy="5963478"/>
          </a:xfrm>
          <a:prstGeom prst="rect">
            <a:avLst/>
          </a:prstGeom>
        </p:spPr>
      </p:pic>
    </p:spTree>
    <p:extLst>
      <p:ext uri="{BB962C8B-B14F-4D97-AF65-F5344CB8AC3E}">
        <p14:creationId xmlns:p14="http://schemas.microsoft.com/office/powerpoint/2010/main" val="81284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0B446-E6C8-434D-AF51-42661ADE9267}"/>
              </a:ext>
            </a:extLst>
          </p:cNvPr>
          <p:cNvSpPr>
            <a:spLocks noGrp="1"/>
          </p:cNvSpPr>
          <p:nvPr>
            <p:ph type="body" idx="4294967295"/>
          </p:nvPr>
        </p:nvSpPr>
        <p:spPr>
          <a:xfrm>
            <a:off x="0" y="412665"/>
            <a:ext cx="7437438" cy="411247"/>
          </a:xfrm>
          <a:prstGeom prst="rect">
            <a:avLst/>
          </a:prstGeom>
        </p:spPr>
        <p:txBody>
          <a:bodyPr/>
          <a:lstStyle/>
          <a:p>
            <a:pPr marL="0" indent="0">
              <a:buNone/>
            </a:pPr>
            <a:r>
              <a:rPr lang="en-US" b="0" dirty="0"/>
              <a:t>After clicking the report to run, a prompt box comes up.</a:t>
            </a:r>
          </a:p>
        </p:txBody>
      </p:sp>
      <p:sp>
        <p:nvSpPr>
          <p:cNvPr id="5" name="Text Placeholder 4">
            <a:extLst>
              <a:ext uri="{FF2B5EF4-FFF2-40B4-BE49-F238E27FC236}">
                <a16:creationId xmlns:a16="http://schemas.microsoft.com/office/drawing/2014/main" id="{70A53D60-E3C7-4B78-86CA-CF7F4663371A}"/>
              </a:ext>
            </a:extLst>
          </p:cNvPr>
          <p:cNvSpPr>
            <a:spLocks noGrp="1"/>
          </p:cNvSpPr>
          <p:nvPr>
            <p:ph type="body" sz="quarter" idx="4294967295"/>
          </p:nvPr>
        </p:nvSpPr>
        <p:spPr>
          <a:xfrm>
            <a:off x="6887517" y="5542665"/>
            <a:ext cx="5183187" cy="823913"/>
          </a:xfrm>
          <a:prstGeom prst="rect">
            <a:avLst/>
          </a:prstGeom>
          <a:ln>
            <a:solidFill>
              <a:schemeClr val="accent1"/>
            </a:solidFill>
          </a:ln>
        </p:spPr>
        <p:txBody>
          <a:bodyPr/>
          <a:lstStyle/>
          <a:p>
            <a:pPr marL="0" indent="0">
              <a:buNone/>
            </a:pPr>
            <a:r>
              <a:rPr lang="en-US" sz="2000" b="0" dirty="0">
                <a:latin typeface="+mn-lt"/>
                <a:cs typeface="Calibri" panose="020F0502020204030204" pitchFamily="34" charset="0"/>
              </a:rPr>
              <a:t>You may need to “Refresh Values” to see a list of available selections.</a:t>
            </a:r>
          </a:p>
        </p:txBody>
      </p:sp>
      <p:sp>
        <p:nvSpPr>
          <p:cNvPr id="10" name="Text Placeholder 3">
            <a:extLst>
              <a:ext uri="{FF2B5EF4-FFF2-40B4-BE49-F238E27FC236}">
                <a16:creationId xmlns:a16="http://schemas.microsoft.com/office/drawing/2014/main" id="{82E404B3-2774-4805-972B-3061764FB24F}"/>
              </a:ext>
            </a:extLst>
          </p:cNvPr>
          <p:cNvSpPr txBox="1">
            <a:spLocks/>
          </p:cNvSpPr>
          <p:nvPr/>
        </p:nvSpPr>
        <p:spPr>
          <a:xfrm>
            <a:off x="202091" y="5463903"/>
            <a:ext cx="6432168" cy="981436"/>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cs typeface="Calibri" panose="020F0502020204030204" pitchFamily="34" charset="0"/>
              </a:rPr>
              <a:t>When running this report in data warehouse it is important to remember to use S (State Fiscal Year) for the reporting period in order to obtain accurate results.</a:t>
            </a:r>
          </a:p>
        </p:txBody>
      </p:sp>
      <p:pic>
        <p:nvPicPr>
          <p:cNvPr id="2" name="Picture 1">
            <a:extLst>
              <a:ext uri="{FF2B5EF4-FFF2-40B4-BE49-F238E27FC236}">
                <a16:creationId xmlns:a16="http://schemas.microsoft.com/office/drawing/2014/main" id="{F8CECC83-C8E2-4065-BEC7-4EA835EAB59A}"/>
              </a:ext>
            </a:extLst>
          </p:cNvPr>
          <p:cNvPicPr>
            <a:picLocks noChangeAspect="1"/>
          </p:cNvPicPr>
          <p:nvPr/>
        </p:nvPicPr>
        <p:blipFill>
          <a:blip r:embed="rId2"/>
          <a:stretch>
            <a:fillRect/>
          </a:stretch>
        </p:blipFill>
        <p:spPr>
          <a:xfrm>
            <a:off x="382770" y="789187"/>
            <a:ext cx="10607749" cy="4674716"/>
          </a:xfrm>
          <a:prstGeom prst="rect">
            <a:avLst/>
          </a:prstGeom>
        </p:spPr>
      </p:pic>
    </p:spTree>
    <p:extLst>
      <p:ext uri="{BB962C8B-B14F-4D97-AF65-F5344CB8AC3E}">
        <p14:creationId xmlns:p14="http://schemas.microsoft.com/office/powerpoint/2010/main" val="315401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E4DC-736D-4E28-8A8A-DBEDCF4292AF}"/>
              </a:ext>
            </a:extLst>
          </p:cNvPr>
          <p:cNvSpPr>
            <a:spLocks noGrp="1"/>
          </p:cNvSpPr>
          <p:nvPr>
            <p:ph type="title"/>
          </p:nvPr>
        </p:nvSpPr>
        <p:spPr/>
        <p:txBody>
          <a:bodyPr>
            <a:noAutofit/>
          </a:bodyPr>
          <a:lstStyle/>
          <a:p>
            <a:pPr lvl="1" algn="l"/>
            <a:r>
              <a:rPr lang="en-US" b="1" dirty="0">
                <a:solidFill>
                  <a:schemeClr val="tx1">
                    <a:lumMod val="95000"/>
                    <a:lumOff val="5000"/>
                  </a:schemeClr>
                </a:solidFill>
                <a:latin typeface="+mn-lt"/>
              </a:rPr>
              <a:t>INCENTIVE REPORT BY COUNTY NAME WITH STATEWIDE TOTALS</a:t>
            </a:r>
          </a:p>
        </p:txBody>
      </p:sp>
      <p:pic>
        <p:nvPicPr>
          <p:cNvPr id="4" name="Picture 3">
            <a:extLst>
              <a:ext uri="{FF2B5EF4-FFF2-40B4-BE49-F238E27FC236}">
                <a16:creationId xmlns:a16="http://schemas.microsoft.com/office/drawing/2014/main" id="{69948A0E-B989-4854-B8B3-B4DC025D288D}"/>
              </a:ext>
            </a:extLst>
          </p:cNvPr>
          <p:cNvPicPr>
            <a:picLocks noChangeAspect="1"/>
          </p:cNvPicPr>
          <p:nvPr/>
        </p:nvPicPr>
        <p:blipFill>
          <a:blip r:embed="rId2"/>
          <a:stretch>
            <a:fillRect/>
          </a:stretch>
        </p:blipFill>
        <p:spPr>
          <a:xfrm>
            <a:off x="106017" y="1073426"/>
            <a:ext cx="12085983" cy="3489049"/>
          </a:xfrm>
          <a:prstGeom prst="rect">
            <a:avLst/>
          </a:prstGeom>
        </p:spPr>
      </p:pic>
    </p:spTree>
    <p:extLst>
      <p:ext uri="{BB962C8B-B14F-4D97-AF65-F5344CB8AC3E}">
        <p14:creationId xmlns:p14="http://schemas.microsoft.com/office/powerpoint/2010/main" val="241463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68CBD-61D9-41B3-8D64-DFDFE136DD9B}"/>
              </a:ext>
            </a:extLst>
          </p:cNvPr>
          <p:cNvPicPr>
            <a:picLocks noChangeAspect="1"/>
          </p:cNvPicPr>
          <p:nvPr/>
        </p:nvPicPr>
        <p:blipFill>
          <a:blip r:embed="rId2"/>
          <a:stretch>
            <a:fillRect/>
          </a:stretch>
        </p:blipFill>
        <p:spPr>
          <a:xfrm>
            <a:off x="129980" y="1179394"/>
            <a:ext cx="12192000" cy="5275673"/>
          </a:xfrm>
          <a:prstGeom prst="rect">
            <a:avLst/>
          </a:prstGeom>
        </p:spPr>
      </p:pic>
      <p:sp>
        <p:nvSpPr>
          <p:cNvPr id="5" name="Title 4">
            <a:extLst>
              <a:ext uri="{FF2B5EF4-FFF2-40B4-BE49-F238E27FC236}">
                <a16:creationId xmlns:a16="http://schemas.microsoft.com/office/drawing/2014/main" id="{6420BA4A-3D47-47B2-8FE7-38387A50D896}"/>
              </a:ext>
            </a:extLst>
          </p:cNvPr>
          <p:cNvSpPr>
            <a:spLocks noGrp="1"/>
          </p:cNvSpPr>
          <p:nvPr>
            <p:ph type="title"/>
          </p:nvPr>
        </p:nvSpPr>
        <p:spPr/>
        <p:txBody>
          <a:bodyPr/>
          <a:lstStyle/>
          <a:p>
            <a:r>
              <a:rPr lang="en-US" dirty="0"/>
              <a:t>To download or save the report…</a:t>
            </a:r>
          </a:p>
        </p:txBody>
      </p:sp>
      <p:sp>
        <p:nvSpPr>
          <p:cNvPr id="9" name="Arrow: Left 8">
            <a:extLst>
              <a:ext uri="{FF2B5EF4-FFF2-40B4-BE49-F238E27FC236}">
                <a16:creationId xmlns:a16="http://schemas.microsoft.com/office/drawing/2014/main" id="{5B93644D-BC09-4A60-9AB7-373BEE7C92C1}"/>
              </a:ext>
            </a:extLst>
          </p:cNvPr>
          <p:cNvSpPr/>
          <p:nvPr/>
        </p:nvSpPr>
        <p:spPr>
          <a:xfrm>
            <a:off x="2666331" y="1288252"/>
            <a:ext cx="2436131" cy="996137"/>
          </a:xfrm>
          <a:prstGeom prst="leftArrow">
            <a:avLst/>
          </a:prstGeom>
          <a:solidFill>
            <a:srgbClr val="0070C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rgbClr val="FFFFFF"/>
                </a:solidFill>
                <a:latin typeface="Century Schoolbook" panose="02040604050505020304"/>
              </a:rPr>
              <a:t>Click “Export” to export to your computer in PDF, Excel, or CSV format</a:t>
            </a:r>
            <a:endParaRPr lang="en-US" sz="1000" dirty="0">
              <a:solidFill>
                <a:srgbClr val="FFFFFF"/>
              </a:solidFill>
              <a:latin typeface="Century Schoolbook" panose="02040604050505020304"/>
            </a:endParaRPr>
          </a:p>
        </p:txBody>
      </p:sp>
      <p:sp>
        <p:nvSpPr>
          <p:cNvPr id="10" name="Arrow: Left 9">
            <a:extLst>
              <a:ext uri="{FF2B5EF4-FFF2-40B4-BE49-F238E27FC236}">
                <a16:creationId xmlns:a16="http://schemas.microsoft.com/office/drawing/2014/main" id="{5A9FB7E4-A1FC-4F97-BA22-558E0995AB6B}"/>
              </a:ext>
            </a:extLst>
          </p:cNvPr>
          <p:cNvSpPr/>
          <p:nvPr/>
        </p:nvSpPr>
        <p:spPr>
          <a:xfrm>
            <a:off x="6690149" y="4133145"/>
            <a:ext cx="2436131" cy="996137"/>
          </a:xfrm>
          <a:prstGeom prst="leftArrow">
            <a:avLst/>
          </a:prstGeom>
          <a:solidFill>
            <a:srgbClr val="0070C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rgbClr val="FFFFFF"/>
                </a:solidFill>
                <a:latin typeface="Century Schoolbook" panose="02040604050505020304"/>
              </a:rPr>
              <a:t>Choose your file type (PDF, Excel, or CSV)</a:t>
            </a:r>
            <a:endParaRPr lang="en-US" sz="1000" dirty="0">
              <a:solidFill>
                <a:srgbClr val="FFFFFF"/>
              </a:solidFill>
              <a:latin typeface="Century Schoolbook" panose="02040604050505020304"/>
            </a:endParaRPr>
          </a:p>
        </p:txBody>
      </p:sp>
      <p:sp>
        <p:nvSpPr>
          <p:cNvPr id="11" name="Arrow: Left 10">
            <a:extLst>
              <a:ext uri="{FF2B5EF4-FFF2-40B4-BE49-F238E27FC236}">
                <a16:creationId xmlns:a16="http://schemas.microsoft.com/office/drawing/2014/main" id="{45759530-DF02-464C-AEDB-8C63F3717343}"/>
              </a:ext>
            </a:extLst>
          </p:cNvPr>
          <p:cNvSpPr/>
          <p:nvPr/>
        </p:nvSpPr>
        <p:spPr>
          <a:xfrm>
            <a:off x="7351141" y="5379323"/>
            <a:ext cx="2436131" cy="996137"/>
          </a:xfrm>
          <a:prstGeom prst="leftArrow">
            <a:avLst/>
          </a:prstGeom>
          <a:solidFill>
            <a:srgbClr val="0070C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rgbClr val="FFFFFF"/>
                </a:solidFill>
                <a:latin typeface="Century Schoolbook" panose="02040604050505020304"/>
              </a:rPr>
              <a:t>Then click OK</a:t>
            </a:r>
            <a:endParaRPr lang="en-US" sz="1000" dirty="0">
              <a:solidFill>
                <a:srgbClr val="FFFFFF"/>
              </a:solidFill>
              <a:latin typeface="Century Schoolbook" panose="02040604050505020304"/>
            </a:endParaRPr>
          </a:p>
        </p:txBody>
      </p:sp>
    </p:spTree>
    <p:extLst>
      <p:ext uri="{BB962C8B-B14F-4D97-AF65-F5344CB8AC3E}">
        <p14:creationId xmlns:p14="http://schemas.microsoft.com/office/powerpoint/2010/main" val="108831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786EB-9FAF-4B3E-AFF5-47400C20F1B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34080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1799-7ED3-4C6A-95DB-4792016E77F1}"/>
              </a:ext>
            </a:extLst>
          </p:cNvPr>
          <p:cNvSpPr>
            <a:spLocks noGrp="1"/>
          </p:cNvSpPr>
          <p:nvPr>
            <p:ph type="title"/>
          </p:nvPr>
        </p:nvSpPr>
        <p:spPr/>
        <p:txBody>
          <a:bodyPr>
            <a:normAutofit/>
          </a:bodyPr>
          <a:lstStyle/>
          <a:p>
            <a:r>
              <a:rPr lang="en-US" dirty="0">
                <a:solidFill>
                  <a:schemeClr val="accent1"/>
                </a:solidFill>
              </a:rPr>
              <a:t>Today’s Objectives</a:t>
            </a:r>
          </a:p>
        </p:txBody>
      </p:sp>
      <p:sp>
        <p:nvSpPr>
          <p:cNvPr id="3" name="Content Placeholder 2">
            <a:extLst>
              <a:ext uri="{FF2B5EF4-FFF2-40B4-BE49-F238E27FC236}">
                <a16:creationId xmlns:a16="http://schemas.microsoft.com/office/drawing/2014/main" id="{F6B4BEB1-8DAE-4A02-A34F-DB19A4FE8A3C}"/>
              </a:ext>
            </a:extLst>
          </p:cNvPr>
          <p:cNvSpPr>
            <a:spLocks noGrp="1"/>
          </p:cNvSpPr>
          <p:nvPr>
            <p:ph type="body" sz="quarter" idx="10"/>
          </p:nvPr>
        </p:nvSpPr>
        <p:spPr/>
        <p:txBody>
          <a:bodyPr anchor="ctr">
            <a:normAutofit/>
          </a:bodyPr>
          <a:lstStyle/>
          <a:p>
            <a:r>
              <a:rPr lang="en-US" sz="2200" dirty="0"/>
              <a:t>How to get access to CSDW via </a:t>
            </a:r>
            <a:r>
              <a:rPr lang="en-US" sz="2200" dirty="0" err="1"/>
              <a:t>eIRAAF</a:t>
            </a:r>
            <a:endParaRPr lang="en-US" sz="2200" dirty="0"/>
          </a:p>
          <a:p>
            <a:r>
              <a:rPr lang="en-US" sz="2200" dirty="0"/>
              <a:t>CSDW Basic Navigation </a:t>
            </a:r>
          </a:p>
          <a:p>
            <a:r>
              <a:rPr lang="en-US" sz="2200" dirty="0"/>
              <a:t>Review data used to calculate 4 of 5 Child Support Performance Measures using CSDW</a:t>
            </a:r>
          </a:p>
          <a:p>
            <a:r>
              <a:rPr lang="en-US" sz="2200" dirty="0"/>
              <a:t>Review data used to calculate 1 of 5 Child Support Performance Measures using XPTR/XNET</a:t>
            </a:r>
          </a:p>
          <a:p>
            <a:r>
              <a:rPr lang="en-US" sz="2200" dirty="0"/>
              <a:t>Review data used to calculate one FNS Performance Measure (FNS4 – Establishing Program Integrity Claims Timely) using CSDW</a:t>
            </a:r>
          </a:p>
          <a:p>
            <a:r>
              <a:rPr lang="en-US" sz="2200" dirty="0"/>
              <a:t>Review data used to calculate all 4 Work First Performances Measures using CSDW</a:t>
            </a:r>
          </a:p>
        </p:txBody>
      </p:sp>
    </p:spTree>
    <p:extLst>
      <p:ext uri="{BB962C8B-B14F-4D97-AF65-F5344CB8AC3E}">
        <p14:creationId xmlns:p14="http://schemas.microsoft.com/office/powerpoint/2010/main" val="182415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AB0A-8D0B-43A5-BD5D-68D2899D8431}"/>
              </a:ext>
            </a:extLst>
          </p:cNvPr>
          <p:cNvSpPr>
            <a:spLocks noGrp="1"/>
          </p:cNvSpPr>
          <p:nvPr>
            <p:ph type="title"/>
          </p:nvPr>
        </p:nvSpPr>
        <p:spPr>
          <a:xfrm>
            <a:off x="1016610" y="2100517"/>
            <a:ext cx="10457689" cy="548640"/>
          </a:xfrm>
        </p:spPr>
        <p:txBody>
          <a:bodyPr>
            <a:normAutofit fontScale="90000"/>
          </a:bodyPr>
          <a:lstStyle/>
          <a:p>
            <a:pPr algn="ctr"/>
            <a:r>
              <a:rPr lang="en-US" sz="5400" dirty="0"/>
              <a:t>CSS State Performance Measures at a Glance</a:t>
            </a:r>
          </a:p>
        </p:txBody>
      </p:sp>
      <p:sp>
        <p:nvSpPr>
          <p:cNvPr id="3" name="Subtitle 2">
            <a:extLst>
              <a:ext uri="{FF2B5EF4-FFF2-40B4-BE49-F238E27FC236}">
                <a16:creationId xmlns:a16="http://schemas.microsoft.com/office/drawing/2014/main" id="{4DAC03BB-D777-4260-92BF-4444E526EF24}"/>
              </a:ext>
            </a:extLst>
          </p:cNvPr>
          <p:cNvSpPr>
            <a:spLocks noGrp="1"/>
          </p:cNvSpPr>
          <p:nvPr>
            <p:ph type="subTitle" idx="4294967295"/>
          </p:nvPr>
        </p:nvSpPr>
        <p:spPr>
          <a:xfrm>
            <a:off x="1761688" y="4008920"/>
            <a:ext cx="9144000" cy="923808"/>
          </a:xfrm>
          <a:prstGeom prst="rect">
            <a:avLst/>
          </a:prstGeom>
        </p:spPr>
        <p:txBody>
          <a:bodyPr>
            <a:normAutofit/>
          </a:bodyPr>
          <a:lstStyle/>
          <a:p>
            <a:pPr marL="0" indent="0" algn="ctr">
              <a:buNone/>
            </a:pPr>
            <a:r>
              <a:rPr lang="en-US" dirty="0">
                <a:solidFill>
                  <a:schemeClr val="tx2">
                    <a:lumMod val="75000"/>
                  </a:schemeClr>
                </a:solidFill>
              </a:rPr>
              <a:t>Performance Measure Calculations</a:t>
            </a:r>
          </a:p>
          <a:p>
            <a:pPr marL="0" indent="0" algn="ctr">
              <a:buNone/>
            </a:pPr>
            <a:endParaRPr lang="en-US" dirty="0">
              <a:solidFill>
                <a:schemeClr val="tx2">
                  <a:lumMod val="75000"/>
                </a:schemeClr>
              </a:solidFill>
            </a:endParaRPr>
          </a:p>
        </p:txBody>
      </p:sp>
    </p:spTree>
    <p:extLst>
      <p:ext uri="{BB962C8B-B14F-4D97-AF65-F5344CB8AC3E}">
        <p14:creationId xmlns:p14="http://schemas.microsoft.com/office/powerpoint/2010/main" val="1262227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072" y="1729506"/>
            <a:ext cx="4965789" cy="1415772"/>
          </a:xfrm>
          <a:prstGeom prst="rect">
            <a:avLst/>
          </a:prstGeom>
          <a:noFill/>
        </p:spPr>
        <p:txBody>
          <a:bodyPr wrap="square" rtlCol="0">
            <a:spAutoFit/>
          </a:bodyPr>
          <a:lstStyle/>
          <a:p>
            <a:r>
              <a:rPr lang="en-US" altLang="en-US" sz="2000" b="1" dirty="0">
                <a:solidFill>
                  <a:srgbClr val="000000"/>
                </a:solidFill>
                <a:latin typeface="Century Schoolbook" panose="02040604050505020304"/>
              </a:rPr>
              <a:t>Line 6 OCSE 157</a:t>
            </a:r>
            <a:br>
              <a:rPr lang="en-US" altLang="en-US" sz="1600" dirty="0">
                <a:solidFill>
                  <a:srgbClr val="000000"/>
                </a:solidFill>
                <a:latin typeface="Century Schoolbook" panose="02040604050505020304"/>
              </a:rPr>
            </a:br>
            <a:r>
              <a:rPr lang="en-US" altLang="en-US" sz="1600" dirty="0">
                <a:solidFill>
                  <a:srgbClr val="000000"/>
                </a:solidFill>
                <a:latin typeface="Century Schoolbook" panose="02040604050505020304"/>
              </a:rPr>
              <a:t>Children BOW in IV‑D Cases Open During or at the End of the Fiscal Year With Paternity Established or Acknowledged</a:t>
            </a:r>
            <a:r>
              <a:rPr lang="en-US" altLang="en-US" sz="1600" b="1" dirty="0">
                <a:solidFill>
                  <a:srgbClr val="000000"/>
                </a:solidFill>
                <a:latin typeface="Century Schoolbook" panose="02040604050505020304"/>
              </a:rPr>
              <a:t> </a:t>
            </a:r>
          </a:p>
          <a:p>
            <a:endParaRPr lang="en-US" dirty="0">
              <a:solidFill>
                <a:srgbClr val="000000"/>
              </a:solidFill>
              <a:latin typeface="Century Schoolbook" panose="02040604050505020304"/>
            </a:endParaRPr>
          </a:p>
        </p:txBody>
      </p:sp>
      <p:sp>
        <p:nvSpPr>
          <p:cNvPr id="9" name="TextBox 8"/>
          <p:cNvSpPr txBox="1"/>
          <p:nvPr/>
        </p:nvSpPr>
        <p:spPr>
          <a:xfrm>
            <a:off x="1587072" y="4345189"/>
            <a:ext cx="4965789" cy="1169551"/>
          </a:xfrm>
          <a:prstGeom prst="rect">
            <a:avLst/>
          </a:prstGeom>
          <a:noFill/>
        </p:spPr>
        <p:txBody>
          <a:bodyPr wrap="square" rtlCol="0">
            <a:spAutoFit/>
          </a:bodyPr>
          <a:lstStyle/>
          <a:p>
            <a:r>
              <a:rPr lang="en-US" altLang="en-US" sz="2000" b="1" dirty="0">
                <a:solidFill>
                  <a:srgbClr val="000000"/>
                </a:solidFill>
                <a:latin typeface="Century Schoolbook" panose="02040604050505020304"/>
              </a:rPr>
              <a:t>Line 5a OCSE 157</a:t>
            </a:r>
            <a:br>
              <a:rPr lang="en-US" altLang="en-US" sz="1600" dirty="0">
                <a:solidFill>
                  <a:srgbClr val="000000"/>
                </a:solidFill>
                <a:latin typeface="Century Schoolbook" panose="02040604050505020304"/>
              </a:rPr>
            </a:br>
            <a:r>
              <a:rPr lang="en-US" altLang="en-US" sz="1600" dirty="0">
                <a:solidFill>
                  <a:srgbClr val="000000"/>
                </a:solidFill>
                <a:latin typeface="Century Schoolbook" panose="02040604050505020304"/>
              </a:rPr>
              <a:t>Children in IV‑D Cases Open at the End of the </a:t>
            </a:r>
            <a:r>
              <a:rPr lang="en-US" altLang="en-US" sz="1600" u="sng" dirty="0">
                <a:solidFill>
                  <a:srgbClr val="000000"/>
                </a:solidFill>
                <a:latin typeface="Century Schoolbook" panose="02040604050505020304"/>
              </a:rPr>
              <a:t>Prior</a:t>
            </a:r>
            <a:r>
              <a:rPr lang="en-US" altLang="en-US" sz="1600" dirty="0">
                <a:solidFill>
                  <a:srgbClr val="000000"/>
                </a:solidFill>
                <a:latin typeface="Century Schoolbook" panose="02040604050505020304"/>
              </a:rPr>
              <a:t> Fiscal Year Who Were Born Out-of-Wedlock </a:t>
            </a:r>
          </a:p>
          <a:p>
            <a:endParaRPr lang="en-US" dirty="0">
              <a:solidFill>
                <a:srgbClr val="000000"/>
              </a:solidFill>
              <a:latin typeface="Century Schoolbook" panose="02040604050505020304"/>
            </a:endParaRPr>
          </a:p>
        </p:txBody>
      </p:sp>
      <p:grpSp>
        <p:nvGrpSpPr>
          <p:cNvPr id="13" name="Group 12">
            <a:extLst>
              <a:ext uri="{FF2B5EF4-FFF2-40B4-BE49-F238E27FC236}">
                <a16:creationId xmlns:a16="http://schemas.microsoft.com/office/drawing/2014/main" id="{05854823-3D69-4048-BFD2-3B4C67D38D76}"/>
              </a:ext>
            </a:extLst>
          </p:cNvPr>
          <p:cNvGrpSpPr/>
          <p:nvPr/>
        </p:nvGrpSpPr>
        <p:grpSpPr>
          <a:xfrm>
            <a:off x="1944480" y="2982232"/>
            <a:ext cx="2863345" cy="1160637"/>
            <a:chOff x="2073854" y="3192884"/>
            <a:chExt cx="2863345" cy="1160637"/>
          </a:xfrm>
          <a:solidFill>
            <a:schemeClr val="accent3">
              <a:lumMod val="60000"/>
              <a:lumOff val="40000"/>
            </a:schemeClr>
          </a:solidFill>
        </p:grpSpPr>
        <p:sp>
          <p:nvSpPr>
            <p:cNvPr id="14" name="Rectangle 13">
              <a:extLst>
                <a:ext uri="{FF2B5EF4-FFF2-40B4-BE49-F238E27FC236}">
                  <a16:creationId xmlns:a16="http://schemas.microsoft.com/office/drawing/2014/main" id="{EC3227FB-8EBB-493D-BB8B-D719E54D33D8}"/>
                </a:ext>
              </a:extLst>
            </p:cNvPr>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15" name="Oval 14">
              <a:extLst>
                <a:ext uri="{FF2B5EF4-FFF2-40B4-BE49-F238E27FC236}">
                  <a16:creationId xmlns:a16="http://schemas.microsoft.com/office/drawing/2014/main" id="{D82169C8-9FE3-4C81-8475-562098E127B4}"/>
                </a:ext>
              </a:extLst>
            </p:cNvPr>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16" name="Oval 15">
              <a:extLst>
                <a:ext uri="{FF2B5EF4-FFF2-40B4-BE49-F238E27FC236}">
                  <a16:creationId xmlns:a16="http://schemas.microsoft.com/office/drawing/2014/main" id="{C946A00A-7E1F-40B8-985A-C5D34116976E}"/>
                </a:ext>
              </a:extLst>
            </p:cNvPr>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grpSp>
      <p:sp>
        <p:nvSpPr>
          <p:cNvPr id="10" name="Title 1">
            <a:extLst>
              <a:ext uri="{FF2B5EF4-FFF2-40B4-BE49-F238E27FC236}">
                <a16:creationId xmlns:a16="http://schemas.microsoft.com/office/drawing/2014/main" id="{D8A04EB7-AF49-4D20-AD8E-817C8E0F81E5}"/>
              </a:ext>
            </a:extLst>
          </p:cNvPr>
          <p:cNvSpPr txBox="1">
            <a:spLocks/>
          </p:cNvSpPr>
          <p:nvPr/>
        </p:nvSpPr>
        <p:spPr>
          <a:xfrm>
            <a:off x="496768" y="596749"/>
            <a:ext cx="10494334" cy="632062"/>
          </a:xfrm>
          <a:prstGeom prst="rect">
            <a:avLst/>
          </a:prstGeom>
        </p:spPr>
        <p:txBody>
          <a:bodyPr anchor="t">
            <a:noAutofit/>
          </a:bodyPr>
          <a:lstStyle>
            <a:lvl1pPr algn="l" defTabSz="685750" rtl="0" eaLnBrk="1" latinLnBrk="0" hangingPunct="1">
              <a:lnSpc>
                <a:spcPct val="90000"/>
              </a:lnSpc>
              <a:spcBef>
                <a:spcPct val="0"/>
              </a:spcBef>
              <a:buNone/>
              <a:defRPr sz="3200" b="1" i="0" kern="1200" baseline="0">
                <a:solidFill>
                  <a:schemeClr val="tx2">
                    <a:lumMod val="75000"/>
                  </a:schemeClr>
                </a:solidFill>
                <a:latin typeface="+mn-lt"/>
                <a:ea typeface="Gotham Bold" charset="0"/>
                <a:cs typeface="Gotham Bold" charset="0"/>
              </a:defRPr>
            </a:lvl1pPr>
          </a:lstStyle>
          <a:p>
            <a:r>
              <a:rPr lang="en-US" sz="2800" dirty="0"/>
              <a:t>CS 1 – The county will achieve its given annual percentage of paternities established for children born our of wedlock</a:t>
            </a:r>
          </a:p>
        </p:txBody>
      </p:sp>
      <p:graphicFrame>
        <p:nvGraphicFramePr>
          <p:cNvPr id="3" name="Table 2">
            <a:extLst>
              <a:ext uri="{FF2B5EF4-FFF2-40B4-BE49-F238E27FC236}">
                <a16:creationId xmlns:a16="http://schemas.microsoft.com/office/drawing/2014/main" id="{7B8001A0-8691-4AA5-9984-5612DEF30B4C}"/>
              </a:ext>
            </a:extLst>
          </p:cNvPr>
          <p:cNvGraphicFramePr>
            <a:graphicFrameLocks noGrp="1"/>
          </p:cNvGraphicFramePr>
          <p:nvPr>
            <p:extLst>
              <p:ext uri="{D42A27DB-BD31-4B8C-83A1-F6EECF244321}">
                <p14:modId xmlns:p14="http://schemas.microsoft.com/office/powerpoint/2010/main" val="2048588732"/>
              </p:ext>
            </p:extLst>
          </p:nvPr>
        </p:nvGraphicFramePr>
        <p:xfrm>
          <a:off x="6144781" y="2371607"/>
          <a:ext cx="4846321" cy="2286000"/>
        </p:xfrm>
        <a:graphic>
          <a:graphicData uri="http://schemas.openxmlformats.org/drawingml/2006/table">
            <a:tbl>
              <a:tblPr/>
              <a:tblGrid>
                <a:gridCol w="707984">
                  <a:extLst>
                    <a:ext uri="{9D8B030D-6E8A-4147-A177-3AD203B41FA5}">
                      <a16:colId xmlns:a16="http://schemas.microsoft.com/office/drawing/2014/main" val="3525496319"/>
                    </a:ext>
                  </a:extLst>
                </a:gridCol>
                <a:gridCol w="623701">
                  <a:extLst>
                    <a:ext uri="{9D8B030D-6E8A-4147-A177-3AD203B41FA5}">
                      <a16:colId xmlns:a16="http://schemas.microsoft.com/office/drawing/2014/main" val="3109301035"/>
                    </a:ext>
                  </a:extLst>
                </a:gridCol>
                <a:gridCol w="1302186">
                  <a:extLst>
                    <a:ext uri="{9D8B030D-6E8A-4147-A177-3AD203B41FA5}">
                      <a16:colId xmlns:a16="http://schemas.microsoft.com/office/drawing/2014/main" val="3816455592"/>
                    </a:ext>
                  </a:extLst>
                </a:gridCol>
                <a:gridCol w="695342">
                  <a:extLst>
                    <a:ext uri="{9D8B030D-6E8A-4147-A177-3AD203B41FA5}">
                      <a16:colId xmlns:a16="http://schemas.microsoft.com/office/drawing/2014/main" val="2457929716"/>
                    </a:ext>
                  </a:extLst>
                </a:gridCol>
                <a:gridCol w="775411">
                  <a:extLst>
                    <a:ext uri="{9D8B030D-6E8A-4147-A177-3AD203B41FA5}">
                      <a16:colId xmlns:a16="http://schemas.microsoft.com/office/drawing/2014/main" val="1466148236"/>
                    </a:ext>
                  </a:extLst>
                </a:gridCol>
                <a:gridCol w="741697">
                  <a:extLst>
                    <a:ext uri="{9D8B030D-6E8A-4147-A177-3AD203B41FA5}">
                      <a16:colId xmlns:a16="http://schemas.microsoft.com/office/drawing/2014/main" val="2271726912"/>
                    </a:ext>
                  </a:extLst>
                </a:gridCol>
              </a:tblGrid>
              <a:tr h="801245">
                <a:tc>
                  <a:txBody>
                    <a:bodyPr/>
                    <a:lstStyle/>
                    <a:p>
                      <a:pPr algn="ctr" fontAlgn="b"/>
                      <a:r>
                        <a:rPr lang="en-US" sz="800" b="1" i="0" u="none" strike="noStrike">
                          <a:solidFill>
                            <a:srgbClr val="FFFFFF"/>
                          </a:solidFill>
                          <a:effectLst/>
                          <a:latin typeface="Arial" panose="020B0604020202020204" pitchFamily="34" charset="0"/>
                        </a:rPr>
                        <a:t>Report Mth</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Rpt Period</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FFFFFF"/>
                          </a:solidFill>
                          <a:effectLst/>
                          <a:latin typeface="Arial" panose="020B0604020202020204" pitchFamily="34" charset="0"/>
                        </a:rPr>
                        <a:t>County Name</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Prev Yr BOW</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80"/>
                    </a:solidFill>
                  </a:tcPr>
                </a:tc>
                <a:tc>
                  <a:txBody>
                    <a:bodyPr/>
                    <a:lstStyle/>
                    <a:p>
                      <a:pPr algn="ctr" fontAlgn="b"/>
                      <a:r>
                        <a:rPr lang="fr-FR" sz="800" b="1" i="0" u="none" strike="noStrike">
                          <a:solidFill>
                            <a:srgbClr val="FFFFFF"/>
                          </a:solidFill>
                          <a:effectLst/>
                          <a:latin typeface="Arial" panose="020B0604020202020204" pitchFamily="34" charset="0"/>
                        </a:rPr>
                        <a:t>Cur Yr BOW Pat Est</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80"/>
                    </a:solidFill>
                  </a:tcPr>
                </a:tc>
                <a:extLst>
                  <a:ext uri="{0D108BD9-81ED-4DB2-BD59-A6C34878D82A}">
                    <a16:rowId xmlns:a16="http://schemas.microsoft.com/office/drawing/2014/main" val="3905526252"/>
                  </a:ext>
                </a:extLst>
              </a:tr>
              <a:tr h="548334">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Line 5A</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Line 6</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Pat Est</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extLst>
                  <a:ext uri="{0D108BD9-81ED-4DB2-BD59-A6C34878D82A}">
                    <a16:rowId xmlns:a16="http://schemas.microsoft.com/office/drawing/2014/main" val="3034741350"/>
                  </a:ext>
                </a:extLst>
              </a:tr>
              <a:tr h="396807">
                <a:tc>
                  <a:txBody>
                    <a:bodyPr/>
                    <a:lstStyle/>
                    <a:p>
                      <a:pPr algn="r" fontAlgn="b"/>
                      <a:r>
                        <a:rPr lang="en-US" sz="1000" b="1" i="0" u="none" strike="noStrike">
                          <a:solidFill>
                            <a:srgbClr val="000000"/>
                          </a:solidFill>
                          <a:effectLst/>
                          <a:latin typeface="Arial" panose="020B0604020202020204" pitchFamily="34" charset="0"/>
                        </a:rPr>
                        <a:t>201812</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S</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l" fontAlgn="b"/>
                      <a:r>
                        <a:rPr lang="en-US" sz="1000" b="1" i="0" u="none" strike="noStrike">
                          <a:solidFill>
                            <a:srgbClr val="000000"/>
                          </a:solidFill>
                          <a:effectLst/>
                          <a:latin typeface="Arial" panose="020B0604020202020204" pitchFamily="34" charset="0"/>
                        </a:rPr>
                        <a:t>ALAMANCE            </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4854</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4517</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93.06%</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3578837165"/>
                  </a:ext>
                </a:extLst>
              </a:tr>
              <a:tr h="539614">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REPORT TOTAL</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4854</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ctr"/>
                      <a:r>
                        <a:rPr lang="en-US" sz="1000" b="1" i="0" u="none" strike="noStrike">
                          <a:solidFill>
                            <a:srgbClr val="FFFFFF"/>
                          </a:solidFill>
                          <a:effectLst/>
                          <a:latin typeface="Arial" panose="020B0604020202020204" pitchFamily="34" charset="0"/>
                        </a:rPr>
                        <a:t>4517</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ctr"/>
                      <a:r>
                        <a:rPr lang="en-US" sz="1000" b="1" i="0" u="none" strike="noStrike" dirty="0">
                          <a:solidFill>
                            <a:srgbClr val="FFFFFF"/>
                          </a:solidFill>
                          <a:effectLst/>
                          <a:latin typeface="Arial" panose="020B0604020202020204" pitchFamily="34" charset="0"/>
                        </a:rPr>
                        <a:t>93.06%</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extLst>
                  <a:ext uri="{0D108BD9-81ED-4DB2-BD59-A6C34878D82A}">
                    <a16:rowId xmlns:a16="http://schemas.microsoft.com/office/drawing/2014/main" val="961355703"/>
                  </a:ext>
                </a:extLst>
              </a:tr>
            </a:tbl>
          </a:graphicData>
        </a:graphic>
      </p:graphicFrame>
    </p:spTree>
    <p:extLst>
      <p:ext uri="{BB962C8B-B14F-4D97-AF65-F5344CB8AC3E}">
        <p14:creationId xmlns:p14="http://schemas.microsoft.com/office/powerpoint/2010/main" val="37610829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F2C010-D97C-48D7-AFB7-5F11178F4DE8}"/>
              </a:ext>
            </a:extLst>
          </p:cNvPr>
          <p:cNvGrpSpPr/>
          <p:nvPr/>
        </p:nvGrpSpPr>
        <p:grpSpPr>
          <a:xfrm>
            <a:off x="2293824" y="2806600"/>
            <a:ext cx="2863345" cy="1160637"/>
            <a:chOff x="2073854" y="3192884"/>
            <a:chExt cx="2863345" cy="1160637"/>
          </a:xfrm>
          <a:solidFill>
            <a:schemeClr val="accent3">
              <a:lumMod val="60000"/>
              <a:lumOff val="40000"/>
            </a:schemeClr>
          </a:solidFill>
        </p:grpSpPr>
        <p:sp>
          <p:nvSpPr>
            <p:cNvPr id="5" name="Rectangle 4"/>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6" name="Oval 5"/>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7" name="Oval 6"/>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grpSp>
      <p:sp>
        <p:nvSpPr>
          <p:cNvPr id="4" name="TextBox 3"/>
          <p:cNvSpPr txBox="1"/>
          <p:nvPr/>
        </p:nvSpPr>
        <p:spPr>
          <a:xfrm>
            <a:off x="1519580" y="1671444"/>
            <a:ext cx="4965789" cy="1169551"/>
          </a:xfrm>
          <a:prstGeom prst="rect">
            <a:avLst/>
          </a:prstGeom>
          <a:noFill/>
        </p:spPr>
        <p:txBody>
          <a:bodyPr wrap="square" rtlCol="0">
            <a:spAutoFit/>
          </a:bodyPr>
          <a:lstStyle/>
          <a:p>
            <a:r>
              <a:rPr lang="en-US" altLang="en-US" sz="2000" b="1" dirty="0">
                <a:solidFill>
                  <a:srgbClr val="000000"/>
                </a:solidFill>
                <a:latin typeface="Century Schoolbook" panose="02040604050505020304"/>
              </a:rPr>
              <a:t>Line 2 OCSE 157 </a:t>
            </a:r>
            <a:br>
              <a:rPr lang="en-US" altLang="en-US" sz="1600" dirty="0">
                <a:solidFill>
                  <a:srgbClr val="000000"/>
                </a:solidFill>
                <a:latin typeface="Century Schoolbook" panose="02040604050505020304"/>
              </a:rPr>
            </a:br>
            <a:r>
              <a:rPr lang="en-US" altLang="en-US" sz="1600" dirty="0">
                <a:solidFill>
                  <a:srgbClr val="000000"/>
                </a:solidFill>
                <a:latin typeface="Century Schoolbook" panose="02040604050505020304"/>
              </a:rPr>
              <a:t>Cases Open at the End of the Fiscal Year With Support Orders Established </a:t>
            </a:r>
          </a:p>
          <a:p>
            <a:endParaRPr lang="en-US" dirty="0">
              <a:solidFill>
                <a:srgbClr val="000000"/>
              </a:solidFill>
              <a:latin typeface="Century Schoolbook" panose="02040604050505020304"/>
            </a:endParaRPr>
          </a:p>
        </p:txBody>
      </p:sp>
      <p:sp>
        <p:nvSpPr>
          <p:cNvPr id="9" name="TextBox 8"/>
          <p:cNvSpPr txBox="1"/>
          <p:nvPr/>
        </p:nvSpPr>
        <p:spPr>
          <a:xfrm>
            <a:off x="1519580" y="4386298"/>
            <a:ext cx="4965789" cy="923330"/>
          </a:xfrm>
          <a:prstGeom prst="rect">
            <a:avLst/>
          </a:prstGeom>
          <a:noFill/>
        </p:spPr>
        <p:txBody>
          <a:bodyPr wrap="square" rtlCol="0">
            <a:spAutoFit/>
          </a:bodyPr>
          <a:lstStyle/>
          <a:p>
            <a:r>
              <a:rPr lang="en-US" altLang="en-US" sz="2000" b="1" dirty="0">
                <a:solidFill>
                  <a:srgbClr val="000000"/>
                </a:solidFill>
                <a:latin typeface="Century Schoolbook" panose="02040604050505020304"/>
              </a:rPr>
              <a:t>Line 1 OCSE 157</a:t>
            </a:r>
            <a:br>
              <a:rPr lang="en-US" altLang="en-US" sz="1600" dirty="0">
                <a:solidFill>
                  <a:srgbClr val="000000"/>
                </a:solidFill>
                <a:latin typeface="Century Schoolbook" panose="02040604050505020304"/>
              </a:rPr>
            </a:br>
            <a:r>
              <a:rPr lang="en-US" altLang="en-US" sz="1600" dirty="0">
                <a:solidFill>
                  <a:srgbClr val="000000"/>
                </a:solidFill>
                <a:latin typeface="Century Schoolbook" panose="02040604050505020304"/>
              </a:rPr>
              <a:t>Cases Open at the End of the Fiscal Year </a:t>
            </a:r>
          </a:p>
          <a:p>
            <a:endParaRPr lang="en-US" dirty="0">
              <a:solidFill>
                <a:srgbClr val="000000"/>
              </a:solidFill>
              <a:latin typeface="Century Schoolbook" panose="02040604050505020304"/>
            </a:endParaRPr>
          </a:p>
        </p:txBody>
      </p:sp>
      <p:sp>
        <p:nvSpPr>
          <p:cNvPr id="12" name="Title 1">
            <a:extLst>
              <a:ext uri="{FF2B5EF4-FFF2-40B4-BE49-F238E27FC236}">
                <a16:creationId xmlns:a16="http://schemas.microsoft.com/office/drawing/2014/main" id="{45C8764E-7A27-46AE-99AC-F54085447613}"/>
              </a:ext>
            </a:extLst>
          </p:cNvPr>
          <p:cNvSpPr>
            <a:spLocks noGrp="1"/>
          </p:cNvSpPr>
          <p:nvPr>
            <p:ph type="title"/>
          </p:nvPr>
        </p:nvSpPr>
        <p:spPr>
          <a:xfrm>
            <a:off x="314794" y="624054"/>
            <a:ext cx="11042060" cy="548640"/>
          </a:xfrm>
        </p:spPr>
        <p:txBody>
          <a:bodyPr>
            <a:noAutofit/>
          </a:bodyPr>
          <a:lstStyle/>
          <a:p>
            <a:pPr algn="l"/>
            <a:r>
              <a:rPr lang="en-US" sz="2800" b="1" dirty="0"/>
              <a:t>CS 2 – The county will achieve its given annual percentage of child support cases that are under an order</a:t>
            </a:r>
          </a:p>
        </p:txBody>
      </p:sp>
      <p:graphicFrame>
        <p:nvGraphicFramePr>
          <p:cNvPr id="2" name="Table 1">
            <a:extLst>
              <a:ext uri="{FF2B5EF4-FFF2-40B4-BE49-F238E27FC236}">
                <a16:creationId xmlns:a16="http://schemas.microsoft.com/office/drawing/2014/main" id="{2906F934-1BDE-4DB7-B273-753FFD0878D5}"/>
              </a:ext>
            </a:extLst>
          </p:cNvPr>
          <p:cNvGraphicFramePr>
            <a:graphicFrameLocks noGrp="1"/>
          </p:cNvGraphicFramePr>
          <p:nvPr>
            <p:extLst>
              <p:ext uri="{D42A27DB-BD31-4B8C-83A1-F6EECF244321}">
                <p14:modId xmlns:p14="http://schemas.microsoft.com/office/powerpoint/2010/main" val="3653613338"/>
              </p:ext>
            </p:extLst>
          </p:nvPr>
        </p:nvGraphicFramePr>
        <p:xfrm>
          <a:off x="5835824" y="2361272"/>
          <a:ext cx="4846320" cy="2286000"/>
        </p:xfrm>
        <a:graphic>
          <a:graphicData uri="http://schemas.openxmlformats.org/drawingml/2006/table">
            <a:tbl>
              <a:tblPr/>
              <a:tblGrid>
                <a:gridCol w="693511">
                  <a:extLst>
                    <a:ext uri="{9D8B030D-6E8A-4147-A177-3AD203B41FA5}">
                      <a16:colId xmlns:a16="http://schemas.microsoft.com/office/drawing/2014/main" val="3780966868"/>
                    </a:ext>
                  </a:extLst>
                </a:gridCol>
                <a:gridCol w="610949">
                  <a:extLst>
                    <a:ext uri="{9D8B030D-6E8A-4147-A177-3AD203B41FA5}">
                      <a16:colId xmlns:a16="http://schemas.microsoft.com/office/drawing/2014/main" val="2799891668"/>
                    </a:ext>
                  </a:extLst>
                </a:gridCol>
                <a:gridCol w="1275564">
                  <a:extLst>
                    <a:ext uri="{9D8B030D-6E8A-4147-A177-3AD203B41FA5}">
                      <a16:colId xmlns:a16="http://schemas.microsoft.com/office/drawing/2014/main" val="40327615"/>
                    </a:ext>
                  </a:extLst>
                </a:gridCol>
                <a:gridCol w="891658">
                  <a:extLst>
                    <a:ext uri="{9D8B030D-6E8A-4147-A177-3AD203B41FA5}">
                      <a16:colId xmlns:a16="http://schemas.microsoft.com/office/drawing/2014/main" val="3516193964"/>
                    </a:ext>
                  </a:extLst>
                </a:gridCol>
                <a:gridCol w="743047">
                  <a:extLst>
                    <a:ext uri="{9D8B030D-6E8A-4147-A177-3AD203B41FA5}">
                      <a16:colId xmlns:a16="http://schemas.microsoft.com/office/drawing/2014/main" val="122841590"/>
                    </a:ext>
                  </a:extLst>
                </a:gridCol>
                <a:gridCol w="631591">
                  <a:extLst>
                    <a:ext uri="{9D8B030D-6E8A-4147-A177-3AD203B41FA5}">
                      <a16:colId xmlns:a16="http://schemas.microsoft.com/office/drawing/2014/main" val="2012956613"/>
                    </a:ext>
                  </a:extLst>
                </a:gridCol>
              </a:tblGrid>
              <a:tr h="801245">
                <a:tc>
                  <a:txBody>
                    <a:bodyPr/>
                    <a:lstStyle/>
                    <a:p>
                      <a:pPr algn="ctr" fontAlgn="b"/>
                      <a:r>
                        <a:rPr lang="en-US" sz="800" b="1" i="0" u="none" strike="noStrike">
                          <a:solidFill>
                            <a:srgbClr val="FFFFFF"/>
                          </a:solidFill>
                          <a:effectLst/>
                          <a:latin typeface="Arial" panose="020B0604020202020204" pitchFamily="34" charset="0"/>
                        </a:rPr>
                        <a:t>Report Mth</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Rpt Period</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FFFFFF"/>
                          </a:solidFill>
                          <a:effectLst/>
                          <a:latin typeface="Arial" panose="020B0604020202020204" pitchFamily="34" charset="0"/>
                        </a:rPr>
                        <a:t>County Name</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Open Cases</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Cases Under Order</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333333"/>
                    </a:solidFill>
                  </a:tcPr>
                </a:tc>
                <a:extLst>
                  <a:ext uri="{0D108BD9-81ED-4DB2-BD59-A6C34878D82A}">
                    <a16:rowId xmlns:a16="http://schemas.microsoft.com/office/drawing/2014/main" val="2117210215"/>
                  </a:ext>
                </a:extLst>
              </a:tr>
              <a:tr h="548334">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Line 1</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Line 2</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Under Order</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extLst>
                  <a:ext uri="{0D108BD9-81ED-4DB2-BD59-A6C34878D82A}">
                    <a16:rowId xmlns:a16="http://schemas.microsoft.com/office/drawing/2014/main" val="295485045"/>
                  </a:ext>
                </a:extLst>
              </a:tr>
              <a:tr h="396806">
                <a:tc>
                  <a:txBody>
                    <a:bodyPr/>
                    <a:lstStyle/>
                    <a:p>
                      <a:pPr algn="r" fontAlgn="b"/>
                      <a:r>
                        <a:rPr lang="en-US" sz="1000" b="1" i="0" u="none" strike="noStrike">
                          <a:solidFill>
                            <a:srgbClr val="000000"/>
                          </a:solidFill>
                          <a:effectLst/>
                          <a:latin typeface="Arial" panose="020B0604020202020204" pitchFamily="34" charset="0"/>
                        </a:rPr>
                        <a:t>201812</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S</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l" fontAlgn="b"/>
                      <a:r>
                        <a:rPr lang="en-US" sz="1000" b="1" i="0" u="none" strike="noStrike">
                          <a:solidFill>
                            <a:srgbClr val="000000"/>
                          </a:solidFill>
                          <a:effectLst/>
                          <a:latin typeface="Arial" panose="020B0604020202020204" pitchFamily="34" charset="0"/>
                        </a:rPr>
                        <a:t>ALAMANCE            </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6726</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5286</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78.59%</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765163276"/>
                  </a:ext>
                </a:extLst>
              </a:tr>
              <a:tr h="539615">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REPORT TOTAL</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6726</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ctr"/>
                      <a:r>
                        <a:rPr lang="en-US" sz="1000" b="1" i="0" u="none" strike="noStrike">
                          <a:solidFill>
                            <a:srgbClr val="FFFFFF"/>
                          </a:solidFill>
                          <a:effectLst/>
                          <a:latin typeface="Arial" panose="020B0604020202020204" pitchFamily="34" charset="0"/>
                        </a:rPr>
                        <a:t>5286</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ctr"/>
                      <a:r>
                        <a:rPr lang="en-US" sz="1000" b="1" i="0" u="none" strike="noStrike" dirty="0">
                          <a:solidFill>
                            <a:srgbClr val="FFFFFF"/>
                          </a:solidFill>
                          <a:effectLst/>
                          <a:latin typeface="Arial" panose="020B0604020202020204" pitchFamily="34" charset="0"/>
                        </a:rPr>
                        <a:t>78.59%</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extLst>
                  <a:ext uri="{0D108BD9-81ED-4DB2-BD59-A6C34878D82A}">
                    <a16:rowId xmlns:a16="http://schemas.microsoft.com/office/drawing/2014/main" val="62491084"/>
                  </a:ext>
                </a:extLst>
              </a:tr>
            </a:tbl>
          </a:graphicData>
        </a:graphic>
      </p:graphicFrame>
    </p:spTree>
    <p:extLst>
      <p:ext uri="{BB962C8B-B14F-4D97-AF65-F5344CB8AC3E}">
        <p14:creationId xmlns:p14="http://schemas.microsoft.com/office/powerpoint/2010/main" val="31578500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564" y="1667700"/>
            <a:ext cx="4965789" cy="1169551"/>
          </a:xfrm>
          <a:prstGeom prst="rect">
            <a:avLst/>
          </a:prstGeom>
          <a:noFill/>
        </p:spPr>
        <p:txBody>
          <a:bodyPr wrap="square" rtlCol="0">
            <a:spAutoFit/>
          </a:bodyPr>
          <a:lstStyle/>
          <a:p>
            <a:r>
              <a:rPr lang="en-US" altLang="en-US" sz="2000" b="1" dirty="0">
                <a:solidFill>
                  <a:srgbClr val="000000"/>
                </a:solidFill>
                <a:latin typeface="Century Schoolbook" panose="02040604050505020304"/>
              </a:rPr>
              <a:t>Line 25 OCSE 157  </a:t>
            </a:r>
          </a:p>
          <a:p>
            <a:r>
              <a:rPr lang="en-US" altLang="en-US" sz="1600" dirty="0">
                <a:solidFill>
                  <a:srgbClr val="000000"/>
                </a:solidFill>
                <a:latin typeface="Century Schoolbook" panose="02040604050505020304"/>
              </a:rPr>
              <a:t>Total Amount of Support Distributed as Current Support During the Fiscal Year </a:t>
            </a:r>
          </a:p>
          <a:p>
            <a:endParaRPr lang="en-US" dirty="0">
              <a:solidFill>
                <a:srgbClr val="000000"/>
              </a:solidFill>
              <a:latin typeface="Century Schoolbook" panose="02040604050505020304"/>
            </a:endParaRPr>
          </a:p>
        </p:txBody>
      </p:sp>
      <p:sp>
        <p:nvSpPr>
          <p:cNvPr id="9" name="TextBox 8"/>
          <p:cNvSpPr txBox="1"/>
          <p:nvPr/>
        </p:nvSpPr>
        <p:spPr>
          <a:xfrm>
            <a:off x="1661564" y="4395032"/>
            <a:ext cx="4965789" cy="892552"/>
          </a:xfrm>
          <a:prstGeom prst="rect">
            <a:avLst/>
          </a:prstGeom>
          <a:noFill/>
        </p:spPr>
        <p:txBody>
          <a:bodyPr wrap="square" rtlCol="0">
            <a:spAutoFit/>
          </a:bodyPr>
          <a:lstStyle/>
          <a:p>
            <a:r>
              <a:rPr lang="en-US" altLang="en-US" sz="2000" b="1" dirty="0">
                <a:solidFill>
                  <a:srgbClr val="000000"/>
                </a:solidFill>
                <a:latin typeface="Century Schoolbook" panose="02040604050505020304"/>
              </a:rPr>
              <a:t>Line 24 OCSE 157 </a:t>
            </a:r>
          </a:p>
          <a:p>
            <a:r>
              <a:rPr lang="en-US" altLang="en-US" sz="1600" dirty="0">
                <a:solidFill>
                  <a:srgbClr val="000000"/>
                </a:solidFill>
                <a:latin typeface="Century Schoolbook" panose="02040604050505020304"/>
              </a:rPr>
              <a:t>Total Amount of Current Support Due for the Fiscal Year</a:t>
            </a:r>
            <a:endParaRPr lang="en-US" dirty="0">
              <a:solidFill>
                <a:srgbClr val="000000"/>
              </a:solidFill>
              <a:latin typeface="Century Schoolbook" panose="02040604050505020304"/>
            </a:endParaRPr>
          </a:p>
        </p:txBody>
      </p:sp>
      <p:grpSp>
        <p:nvGrpSpPr>
          <p:cNvPr id="8" name="Group 7">
            <a:extLst>
              <a:ext uri="{FF2B5EF4-FFF2-40B4-BE49-F238E27FC236}">
                <a16:creationId xmlns:a16="http://schemas.microsoft.com/office/drawing/2014/main" id="{FD1DAC95-F213-4DF3-BE35-BDD801434743}"/>
              </a:ext>
            </a:extLst>
          </p:cNvPr>
          <p:cNvGrpSpPr/>
          <p:nvPr/>
        </p:nvGrpSpPr>
        <p:grpSpPr>
          <a:xfrm>
            <a:off x="2314956" y="2799884"/>
            <a:ext cx="2863345" cy="1160637"/>
            <a:chOff x="2073854" y="3192884"/>
            <a:chExt cx="2863345" cy="1160637"/>
          </a:xfrm>
          <a:solidFill>
            <a:schemeClr val="accent3">
              <a:lumMod val="60000"/>
              <a:lumOff val="40000"/>
            </a:schemeClr>
          </a:solidFill>
        </p:grpSpPr>
        <p:sp>
          <p:nvSpPr>
            <p:cNvPr id="10" name="Rectangle 9">
              <a:extLst>
                <a:ext uri="{FF2B5EF4-FFF2-40B4-BE49-F238E27FC236}">
                  <a16:creationId xmlns:a16="http://schemas.microsoft.com/office/drawing/2014/main" id="{5A80C407-EEE7-46C1-A11E-16DA8326B1C1}"/>
                </a:ext>
              </a:extLst>
            </p:cNvPr>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11" name="Oval 10">
              <a:extLst>
                <a:ext uri="{FF2B5EF4-FFF2-40B4-BE49-F238E27FC236}">
                  <a16:creationId xmlns:a16="http://schemas.microsoft.com/office/drawing/2014/main" id="{6CDC6378-5DDA-4DF2-9E22-2E8335C938B7}"/>
                </a:ext>
              </a:extLst>
            </p:cNvPr>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12" name="Oval 11">
              <a:extLst>
                <a:ext uri="{FF2B5EF4-FFF2-40B4-BE49-F238E27FC236}">
                  <a16:creationId xmlns:a16="http://schemas.microsoft.com/office/drawing/2014/main" id="{404BDF48-2EBB-4873-A091-600B3129DE7E}"/>
                </a:ext>
              </a:extLst>
            </p:cNvPr>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grpSp>
      <p:sp>
        <p:nvSpPr>
          <p:cNvPr id="5" name="Title 4">
            <a:extLst>
              <a:ext uri="{FF2B5EF4-FFF2-40B4-BE49-F238E27FC236}">
                <a16:creationId xmlns:a16="http://schemas.microsoft.com/office/drawing/2014/main" id="{84D93CD7-3EAE-495B-B9D5-20D7FDB757A2}"/>
              </a:ext>
            </a:extLst>
          </p:cNvPr>
          <p:cNvSpPr>
            <a:spLocks noGrp="1"/>
          </p:cNvSpPr>
          <p:nvPr>
            <p:ph type="title"/>
          </p:nvPr>
        </p:nvSpPr>
        <p:spPr>
          <a:xfrm>
            <a:off x="389744" y="624054"/>
            <a:ext cx="11272604" cy="548640"/>
          </a:xfrm>
        </p:spPr>
        <p:txBody>
          <a:bodyPr/>
          <a:lstStyle/>
          <a:p>
            <a:r>
              <a:rPr lang="en-US" sz="2800" dirty="0"/>
              <a:t>CS 3 – The county will achieve its given annual percentage of current child support paid</a:t>
            </a:r>
          </a:p>
        </p:txBody>
      </p:sp>
      <p:graphicFrame>
        <p:nvGraphicFramePr>
          <p:cNvPr id="2" name="Table 1">
            <a:extLst>
              <a:ext uri="{FF2B5EF4-FFF2-40B4-BE49-F238E27FC236}">
                <a16:creationId xmlns:a16="http://schemas.microsoft.com/office/drawing/2014/main" id="{8C25A86D-3507-48DD-9710-E3F3FBF41057}"/>
              </a:ext>
            </a:extLst>
          </p:cNvPr>
          <p:cNvGraphicFramePr>
            <a:graphicFrameLocks noGrp="1"/>
          </p:cNvGraphicFramePr>
          <p:nvPr>
            <p:extLst>
              <p:ext uri="{D42A27DB-BD31-4B8C-83A1-F6EECF244321}">
                <p14:modId xmlns:p14="http://schemas.microsoft.com/office/powerpoint/2010/main" val="2234510211"/>
              </p:ext>
            </p:extLst>
          </p:nvPr>
        </p:nvGraphicFramePr>
        <p:xfrm>
          <a:off x="6096000" y="2354556"/>
          <a:ext cx="4846320" cy="2286000"/>
        </p:xfrm>
        <a:graphic>
          <a:graphicData uri="http://schemas.openxmlformats.org/drawingml/2006/table">
            <a:tbl>
              <a:tblPr/>
              <a:tblGrid>
                <a:gridCol w="607146">
                  <a:extLst>
                    <a:ext uri="{9D8B030D-6E8A-4147-A177-3AD203B41FA5}">
                      <a16:colId xmlns:a16="http://schemas.microsoft.com/office/drawing/2014/main" val="3086442411"/>
                    </a:ext>
                  </a:extLst>
                </a:gridCol>
                <a:gridCol w="534867">
                  <a:extLst>
                    <a:ext uri="{9D8B030D-6E8A-4147-A177-3AD203B41FA5}">
                      <a16:colId xmlns:a16="http://schemas.microsoft.com/office/drawing/2014/main" val="407173765"/>
                    </a:ext>
                  </a:extLst>
                </a:gridCol>
                <a:gridCol w="1116714">
                  <a:extLst>
                    <a:ext uri="{9D8B030D-6E8A-4147-A177-3AD203B41FA5}">
                      <a16:colId xmlns:a16="http://schemas.microsoft.com/office/drawing/2014/main" val="3892382768"/>
                    </a:ext>
                  </a:extLst>
                </a:gridCol>
                <a:gridCol w="939629">
                  <a:extLst>
                    <a:ext uri="{9D8B030D-6E8A-4147-A177-3AD203B41FA5}">
                      <a16:colId xmlns:a16="http://schemas.microsoft.com/office/drawing/2014/main" val="741747780"/>
                    </a:ext>
                  </a:extLst>
                </a:gridCol>
                <a:gridCol w="910717">
                  <a:extLst>
                    <a:ext uri="{9D8B030D-6E8A-4147-A177-3AD203B41FA5}">
                      <a16:colId xmlns:a16="http://schemas.microsoft.com/office/drawing/2014/main" val="1489924092"/>
                    </a:ext>
                  </a:extLst>
                </a:gridCol>
                <a:gridCol w="737247">
                  <a:extLst>
                    <a:ext uri="{9D8B030D-6E8A-4147-A177-3AD203B41FA5}">
                      <a16:colId xmlns:a16="http://schemas.microsoft.com/office/drawing/2014/main" val="3022025540"/>
                    </a:ext>
                  </a:extLst>
                </a:gridCol>
              </a:tblGrid>
              <a:tr h="801246">
                <a:tc>
                  <a:txBody>
                    <a:bodyPr/>
                    <a:lstStyle/>
                    <a:p>
                      <a:pPr algn="ctr" fontAlgn="b"/>
                      <a:r>
                        <a:rPr lang="en-US" sz="800" b="1" i="0" u="none" strike="noStrike">
                          <a:solidFill>
                            <a:srgbClr val="FFFFFF"/>
                          </a:solidFill>
                          <a:effectLst/>
                          <a:latin typeface="Arial" panose="020B0604020202020204" pitchFamily="34" charset="0"/>
                        </a:rPr>
                        <a:t>Report Mth</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Rpt Period</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FFFFFF"/>
                          </a:solidFill>
                          <a:effectLst/>
                          <a:latin typeface="Arial" panose="020B0604020202020204" pitchFamily="34" charset="0"/>
                        </a:rPr>
                        <a:t>County Name</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dirty="0" err="1">
                          <a:solidFill>
                            <a:srgbClr val="FFFFFF"/>
                          </a:solidFill>
                          <a:effectLst/>
                          <a:latin typeface="Arial" panose="020B0604020202020204" pitchFamily="34" charset="0"/>
                        </a:rPr>
                        <a:t>CSup</a:t>
                      </a:r>
                      <a:r>
                        <a:rPr lang="en-US" sz="800" b="1" i="0" u="none" strike="noStrike" dirty="0">
                          <a:solidFill>
                            <a:srgbClr val="FFFFFF"/>
                          </a:solidFill>
                          <a:effectLst/>
                          <a:latin typeface="Arial" panose="020B0604020202020204" pitchFamily="34" charset="0"/>
                        </a:rPr>
                        <a:t> Due</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CSup Collected</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80"/>
                    </a:solidFill>
                  </a:tcPr>
                </a:tc>
                <a:extLst>
                  <a:ext uri="{0D108BD9-81ED-4DB2-BD59-A6C34878D82A}">
                    <a16:rowId xmlns:a16="http://schemas.microsoft.com/office/drawing/2014/main" val="2953537626"/>
                  </a:ext>
                </a:extLst>
              </a:tr>
              <a:tr h="548332">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Line 24</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Line 25</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b"/>
                      <a:r>
                        <a:rPr lang="en-US" sz="800" b="1" i="0" u="none" strike="noStrike">
                          <a:solidFill>
                            <a:srgbClr val="FFFFFF"/>
                          </a:solidFill>
                          <a:effectLst/>
                          <a:latin typeface="Arial" panose="020B0604020202020204" pitchFamily="34" charset="0"/>
                        </a:rPr>
                        <a:t>CSup Collected</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extLst>
                  <a:ext uri="{0D108BD9-81ED-4DB2-BD59-A6C34878D82A}">
                    <a16:rowId xmlns:a16="http://schemas.microsoft.com/office/drawing/2014/main" val="131434729"/>
                  </a:ext>
                </a:extLst>
              </a:tr>
              <a:tr h="396805">
                <a:tc>
                  <a:txBody>
                    <a:bodyPr/>
                    <a:lstStyle/>
                    <a:p>
                      <a:pPr algn="r" fontAlgn="b"/>
                      <a:r>
                        <a:rPr lang="en-US" sz="1000" b="1" i="0" u="none" strike="noStrike">
                          <a:solidFill>
                            <a:srgbClr val="000000"/>
                          </a:solidFill>
                          <a:effectLst/>
                          <a:latin typeface="Arial" panose="020B0604020202020204" pitchFamily="34" charset="0"/>
                        </a:rPr>
                        <a:t>201812</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S</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l" fontAlgn="b"/>
                      <a:r>
                        <a:rPr lang="en-US" sz="1000" b="1" i="0" u="none" strike="noStrike">
                          <a:solidFill>
                            <a:srgbClr val="000000"/>
                          </a:solidFill>
                          <a:effectLst/>
                          <a:latin typeface="Arial" panose="020B0604020202020204" pitchFamily="34" charset="0"/>
                        </a:rPr>
                        <a:t>ALAMANCE            </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$6,089,091</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$4,064,221</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66.75%</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007876072"/>
                  </a:ext>
                </a:extLst>
              </a:tr>
              <a:tr h="539617">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REPORT TOTAL</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$6,089,091</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ctr"/>
                      <a:r>
                        <a:rPr lang="en-US" sz="1000" b="1" i="0" u="none" strike="noStrike">
                          <a:solidFill>
                            <a:srgbClr val="FFFFFF"/>
                          </a:solidFill>
                          <a:effectLst/>
                          <a:latin typeface="Arial" panose="020B0604020202020204" pitchFamily="34" charset="0"/>
                        </a:rPr>
                        <a:t>$4,064,221</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tc>
                  <a:txBody>
                    <a:bodyPr/>
                    <a:lstStyle/>
                    <a:p>
                      <a:pPr algn="ctr" fontAlgn="ctr"/>
                      <a:r>
                        <a:rPr lang="en-US" sz="1000" b="1" i="0" u="none" strike="noStrike" dirty="0">
                          <a:solidFill>
                            <a:srgbClr val="FFFFFF"/>
                          </a:solidFill>
                          <a:effectLst/>
                          <a:latin typeface="Arial" panose="020B0604020202020204" pitchFamily="34" charset="0"/>
                        </a:rPr>
                        <a:t>66.75%</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80"/>
                    </a:solidFill>
                  </a:tcPr>
                </a:tc>
                <a:extLst>
                  <a:ext uri="{0D108BD9-81ED-4DB2-BD59-A6C34878D82A}">
                    <a16:rowId xmlns:a16="http://schemas.microsoft.com/office/drawing/2014/main" val="3466958393"/>
                  </a:ext>
                </a:extLst>
              </a:tr>
            </a:tbl>
          </a:graphicData>
        </a:graphic>
      </p:graphicFrame>
    </p:spTree>
    <p:extLst>
      <p:ext uri="{BB962C8B-B14F-4D97-AF65-F5344CB8AC3E}">
        <p14:creationId xmlns:p14="http://schemas.microsoft.com/office/powerpoint/2010/main" val="374049012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383" y="1906760"/>
            <a:ext cx="4810988" cy="1107996"/>
          </a:xfrm>
          <a:prstGeom prst="rect">
            <a:avLst/>
          </a:prstGeom>
          <a:noFill/>
        </p:spPr>
        <p:txBody>
          <a:bodyPr wrap="square" rtlCol="0">
            <a:spAutoFit/>
          </a:bodyPr>
          <a:lstStyle/>
          <a:p>
            <a:r>
              <a:rPr lang="en-US" altLang="en-US" sz="1600" b="1" dirty="0">
                <a:solidFill>
                  <a:srgbClr val="000000"/>
                </a:solidFill>
                <a:latin typeface="Century Schoolbook" panose="02040604050505020304"/>
              </a:rPr>
              <a:t>Line 29 OCSE 157 </a:t>
            </a:r>
          </a:p>
          <a:p>
            <a:r>
              <a:rPr lang="en-US" altLang="en-US" sz="1600" dirty="0">
                <a:solidFill>
                  <a:srgbClr val="000000"/>
                </a:solidFill>
                <a:latin typeface="Century Schoolbook" panose="02040604050505020304"/>
              </a:rPr>
              <a:t>Cases Paying Toward Arrearages During the Fiscal Year </a:t>
            </a:r>
          </a:p>
          <a:p>
            <a:endParaRPr lang="en-US" dirty="0">
              <a:solidFill>
                <a:srgbClr val="000000"/>
              </a:solidFill>
              <a:latin typeface="Century Schoolbook" panose="02040604050505020304"/>
            </a:endParaRPr>
          </a:p>
        </p:txBody>
      </p:sp>
      <p:sp>
        <p:nvSpPr>
          <p:cNvPr id="9" name="TextBox 8"/>
          <p:cNvSpPr txBox="1"/>
          <p:nvPr/>
        </p:nvSpPr>
        <p:spPr>
          <a:xfrm>
            <a:off x="1647384" y="4697842"/>
            <a:ext cx="4965789" cy="584775"/>
          </a:xfrm>
          <a:prstGeom prst="rect">
            <a:avLst/>
          </a:prstGeom>
          <a:noFill/>
        </p:spPr>
        <p:txBody>
          <a:bodyPr wrap="square" rtlCol="0">
            <a:spAutoFit/>
          </a:bodyPr>
          <a:lstStyle/>
          <a:p>
            <a:r>
              <a:rPr lang="en-US" altLang="en-US" sz="1600" b="1" dirty="0">
                <a:solidFill>
                  <a:srgbClr val="000000"/>
                </a:solidFill>
                <a:latin typeface="Century Schoolbook" panose="02040604050505020304"/>
              </a:rPr>
              <a:t>Line 28 OCSE 157 </a:t>
            </a:r>
          </a:p>
          <a:p>
            <a:r>
              <a:rPr lang="en-US" altLang="en-US" sz="1600" dirty="0">
                <a:solidFill>
                  <a:srgbClr val="000000"/>
                </a:solidFill>
                <a:latin typeface="Century Schoolbook" panose="02040604050505020304"/>
              </a:rPr>
              <a:t>Cases with Arrears Due During the Fiscal Year </a:t>
            </a:r>
          </a:p>
        </p:txBody>
      </p:sp>
      <p:grpSp>
        <p:nvGrpSpPr>
          <p:cNvPr id="11" name="Group 10">
            <a:extLst>
              <a:ext uri="{FF2B5EF4-FFF2-40B4-BE49-F238E27FC236}">
                <a16:creationId xmlns:a16="http://schemas.microsoft.com/office/drawing/2014/main" id="{2DCBDA5A-7310-4CCC-BA8A-7EC2FBC750BB}"/>
              </a:ext>
            </a:extLst>
          </p:cNvPr>
          <p:cNvGrpSpPr/>
          <p:nvPr/>
        </p:nvGrpSpPr>
        <p:grpSpPr>
          <a:xfrm>
            <a:off x="2377270" y="2973904"/>
            <a:ext cx="2863345" cy="1160637"/>
            <a:chOff x="2073854" y="3192884"/>
            <a:chExt cx="2863345" cy="1160637"/>
          </a:xfrm>
          <a:solidFill>
            <a:schemeClr val="accent3">
              <a:lumMod val="60000"/>
              <a:lumOff val="40000"/>
            </a:schemeClr>
          </a:solidFill>
        </p:grpSpPr>
        <p:sp>
          <p:nvSpPr>
            <p:cNvPr id="12" name="Rectangle 11">
              <a:extLst>
                <a:ext uri="{FF2B5EF4-FFF2-40B4-BE49-F238E27FC236}">
                  <a16:creationId xmlns:a16="http://schemas.microsoft.com/office/drawing/2014/main" id="{19CD70B8-77FF-46D8-B7EF-7E279FA619BF}"/>
                </a:ext>
              </a:extLst>
            </p:cNvPr>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sp>
          <p:nvSpPr>
            <p:cNvPr id="13" name="Oval 12">
              <a:extLst>
                <a:ext uri="{FF2B5EF4-FFF2-40B4-BE49-F238E27FC236}">
                  <a16:creationId xmlns:a16="http://schemas.microsoft.com/office/drawing/2014/main" id="{AD356873-8688-4BA5-AC59-2D5B58E35040}"/>
                </a:ext>
              </a:extLst>
            </p:cNvPr>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entury Schoolbook" panose="02040604050505020304"/>
              </a:endParaRPr>
            </a:p>
          </p:txBody>
        </p:sp>
        <p:sp>
          <p:nvSpPr>
            <p:cNvPr id="14" name="Oval 13">
              <a:extLst>
                <a:ext uri="{FF2B5EF4-FFF2-40B4-BE49-F238E27FC236}">
                  <a16:creationId xmlns:a16="http://schemas.microsoft.com/office/drawing/2014/main" id="{38378859-C614-4A18-ADBC-7A66C1F83707}"/>
                </a:ext>
              </a:extLst>
            </p:cNvPr>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Schoolbook" panose="02040604050505020304"/>
              </a:endParaRPr>
            </a:p>
          </p:txBody>
        </p:sp>
      </p:grpSp>
      <p:sp>
        <p:nvSpPr>
          <p:cNvPr id="5" name="Title 4">
            <a:extLst>
              <a:ext uri="{FF2B5EF4-FFF2-40B4-BE49-F238E27FC236}">
                <a16:creationId xmlns:a16="http://schemas.microsoft.com/office/drawing/2014/main" id="{CF5B7BB1-0F64-4AFA-830B-3EB3E35D2ECE}"/>
              </a:ext>
            </a:extLst>
          </p:cNvPr>
          <p:cNvSpPr>
            <a:spLocks noGrp="1"/>
          </p:cNvSpPr>
          <p:nvPr>
            <p:ph type="title"/>
          </p:nvPr>
        </p:nvSpPr>
        <p:spPr>
          <a:xfrm>
            <a:off x="359765" y="624054"/>
            <a:ext cx="11617376" cy="548640"/>
          </a:xfrm>
        </p:spPr>
        <p:txBody>
          <a:bodyPr/>
          <a:lstStyle/>
          <a:p>
            <a:r>
              <a:rPr lang="en-US" sz="2800" dirty="0"/>
              <a:t>CS 4 – The county will achieve its given annual percentage of cases that received a payment towards arrears</a:t>
            </a:r>
          </a:p>
        </p:txBody>
      </p:sp>
      <p:graphicFrame>
        <p:nvGraphicFramePr>
          <p:cNvPr id="2" name="Table 1">
            <a:extLst>
              <a:ext uri="{FF2B5EF4-FFF2-40B4-BE49-F238E27FC236}">
                <a16:creationId xmlns:a16="http://schemas.microsoft.com/office/drawing/2014/main" id="{269E4111-590C-4500-92B8-91AD145B02B1}"/>
              </a:ext>
            </a:extLst>
          </p:cNvPr>
          <p:cNvGraphicFramePr>
            <a:graphicFrameLocks noGrp="1"/>
          </p:cNvGraphicFramePr>
          <p:nvPr>
            <p:extLst>
              <p:ext uri="{D42A27DB-BD31-4B8C-83A1-F6EECF244321}">
                <p14:modId xmlns:p14="http://schemas.microsoft.com/office/powerpoint/2010/main" val="240709538"/>
              </p:ext>
            </p:extLst>
          </p:nvPr>
        </p:nvGraphicFramePr>
        <p:xfrm>
          <a:off x="6096000" y="2528575"/>
          <a:ext cx="4846320" cy="2286001"/>
        </p:xfrm>
        <a:graphic>
          <a:graphicData uri="http://schemas.openxmlformats.org/drawingml/2006/table">
            <a:tbl>
              <a:tblPr/>
              <a:tblGrid>
                <a:gridCol w="670108">
                  <a:extLst>
                    <a:ext uri="{9D8B030D-6E8A-4147-A177-3AD203B41FA5}">
                      <a16:colId xmlns:a16="http://schemas.microsoft.com/office/drawing/2014/main" val="4249912111"/>
                    </a:ext>
                  </a:extLst>
                </a:gridCol>
                <a:gridCol w="590334">
                  <a:extLst>
                    <a:ext uri="{9D8B030D-6E8A-4147-A177-3AD203B41FA5}">
                      <a16:colId xmlns:a16="http://schemas.microsoft.com/office/drawing/2014/main" val="114438278"/>
                    </a:ext>
                  </a:extLst>
                </a:gridCol>
                <a:gridCol w="1232521">
                  <a:extLst>
                    <a:ext uri="{9D8B030D-6E8A-4147-A177-3AD203B41FA5}">
                      <a16:colId xmlns:a16="http://schemas.microsoft.com/office/drawing/2014/main" val="917676716"/>
                    </a:ext>
                  </a:extLst>
                </a:gridCol>
                <a:gridCol w="753872">
                  <a:extLst>
                    <a:ext uri="{9D8B030D-6E8A-4147-A177-3AD203B41FA5}">
                      <a16:colId xmlns:a16="http://schemas.microsoft.com/office/drawing/2014/main" val="2593296727"/>
                    </a:ext>
                  </a:extLst>
                </a:gridCol>
                <a:gridCol w="654153">
                  <a:extLst>
                    <a:ext uri="{9D8B030D-6E8A-4147-A177-3AD203B41FA5}">
                      <a16:colId xmlns:a16="http://schemas.microsoft.com/office/drawing/2014/main" val="3234502905"/>
                    </a:ext>
                  </a:extLst>
                </a:gridCol>
                <a:gridCol w="945332">
                  <a:extLst>
                    <a:ext uri="{9D8B030D-6E8A-4147-A177-3AD203B41FA5}">
                      <a16:colId xmlns:a16="http://schemas.microsoft.com/office/drawing/2014/main" val="847117621"/>
                    </a:ext>
                  </a:extLst>
                </a:gridCol>
              </a:tblGrid>
              <a:tr h="801245">
                <a:tc>
                  <a:txBody>
                    <a:bodyPr/>
                    <a:lstStyle/>
                    <a:p>
                      <a:pPr algn="ctr" fontAlgn="b"/>
                      <a:r>
                        <a:rPr lang="en-US" sz="800" b="1" i="0" u="none" strike="noStrike">
                          <a:solidFill>
                            <a:srgbClr val="FFFFFF"/>
                          </a:solidFill>
                          <a:effectLst/>
                          <a:latin typeface="Arial" panose="020B0604020202020204" pitchFamily="34" charset="0"/>
                        </a:rPr>
                        <a:t>Report Mth</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Rpt Period</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FFFFFF"/>
                          </a:solidFill>
                          <a:effectLst/>
                          <a:latin typeface="Arial" panose="020B0604020202020204" pitchFamily="34" charset="0"/>
                        </a:rPr>
                        <a:t>County Name</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Cases with Arr Due</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Cases w/ Arr Coll</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AD9"/>
                      </a:solidFill>
                      <a:prstDash val="solid"/>
                      <a:round/>
                      <a:headEnd type="none" w="med" len="med"/>
                      <a:tailEnd type="none" w="med" len="med"/>
                    </a:lnB>
                    <a:solidFill>
                      <a:srgbClr val="333333"/>
                    </a:solidFill>
                  </a:tcPr>
                </a:tc>
                <a:extLst>
                  <a:ext uri="{0D108BD9-81ED-4DB2-BD59-A6C34878D82A}">
                    <a16:rowId xmlns:a16="http://schemas.microsoft.com/office/drawing/2014/main" val="882601783"/>
                  </a:ext>
                </a:extLst>
              </a:tr>
              <a:tr h="548335">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FFFFFF"/>
                          </a:solidFill>
                          <a:effectLst/>
                          <a:latin typeface="Arial" panose="020B0604020202020204" pitchFamily="34" charset="0"/>
                        </a:rPr>
                        <a:t>Line 28</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Line 29</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b"/>
                      <a:r>
                        <a:rPr lang="en-US" sz="800" b="1" i="0" u="none" strike="noStrike">
                          <a:solidFill>
                            <a:srgbClr val="FFFFFF"/>
                          </a:solidFill>
                          <a:effectLst/>
                          <a:latin typeface="Arial" panose="020B0604020202020204" pitchFamily="34" charset="0"/>
                        </a:rPr>
                        <a:t>Arrearage Collection</a:t>
                      </a:r>
                    </a:p>
                  </a:txBody>
                  <a:tcPr marL="9525" marR="9525" marT="9525" marB="0" anchor="b">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extLst>
                  <a:ext uri="{0D108BD9-81ED-4DB2-BD59-A6C34878D82A}">
                    <a16:rowId xmlns:a16="http://schemas.microsoft.com/office/drawing/2014/main" val="2959831562"/>
                  </a:ext>
                </a:extLst>
              </a:tr>
              <a:tr h="396807">
                <a:tc>
                  <a:txBody>
                    <a:bodyPr/>
                    <a:lstStyle/>
                    <a:p>
                      <a:pPr algn="r" fontAlgn="b"/>
                      <a:r>
                        <a:rPr lang="en-US" sz="1000" b="1" i="0" u="none" strike="noStrike">
                          <a:solidFill>
                            <a:srgbClr val="000000"/>
                          </a:solidFill>
                          <a:effectLst/>
                          <a:latin typeface="Arial" panose="020B0604020202020204" pitchFamily="34" charset="0"/>
                        </a:rPr>
                        <a:t>201812</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S</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l" fontAlgn="b"/>
                      <a:r>
                        <a:rPr lang="en-US" sz="1000" b="1" i="0" u="none" strike="noStrike">
                          <a:solidFill>
                            <a:srgbClr val="000000"/>
                          </a:solidFill>
                          <a:effectLst/>
                          <a:latin typeface="Arial" panose="020B0604020202020204" pitchFamily="34" charset="0"/>
                        </a:rPr>
                        <a:t>ALAMANCE            </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0F0F4"/>
                    </a:solidFill>
                  </a:tcPr>
                </a:tc>
                <a:tc>
                  <a:txBody>
                    <a:bodyPr/>
                    <a:lstStyle/>
                    <a:p>
                      <a:pPr algn="ctr" fontAlgn="b"/>
                      <a:r>
                        <a:rPr lang="en-US" sz="1000" b="1" i="0" u="none" strike="noStrike">
                          <a:solidFill>
                            <a:srgbClr val="000000"/>
                          </a:solidFill>
                          <a:effectLst/>
                          <a:latin typeface="Arial" panose="020B0604020202020204" pitchFamily="34" charset="0"/>
                        </a:rPr>
                        <a:t>4562</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2688</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58.92%</a:t>
                      </a:r>
                    </a:p>
                  </a:txBody>
                  <a:tcPr marL="9525" marR="9525" marT="9525"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126867208"/>
                  </a:ext>
                </a:extLst>
              </a:tr>
              <a:tr h="539614">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REPORT TOTAL</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effectLst/>
                          <a:latin typeface="Arial" panose="020B0604020202020204" pitchFamily="34" charset="0"/>
                        </a:rPr>
                        <a:t>4562</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ctr"/>
                      <a:r>
                        <a:rPr lang="en-US" sz="1000" b="1" i="0" u="none" strike="noStrike">
                          <a:solidFill>
                            <a:srgbClr val="FFFFFF"/>
                          </a:solidFill>
                          <a:effectLst/>
                          <a:latin typeface="Arial" panose="020B0604020202020204" pitchFamily="34" charset="0"/>
                        </a:rPr>
                        <a:t>2688</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tc>
                  <a:txBody>
                    <a:bodyPr/>
                    <a:lstStyle/>
                    <a:p>
                      <a:pPr algn="ctr" fontAlgn="ctr"/>
                      <a:r>
                        <a:rPr lang="en-US" sz="1000" b="1" i="0" u="none" strike="noStrike" dirty="0">
                          <a:solidFill>
                            <a:srgbClr val="FFFFFF"/>
                          </a:solidFill>
                          <a:effectLst/>
                          <a:latin typeface="Arial" panose="020B0604020202020204" pitchFamily="34" charset="0"/>
                        </a:rPr>
                        <a:t>58.92%</a:t>
                      </a:r>
                    </a:p>
                  </a:txBody>
                  <a:tcPr marL="9525" marR="9525" marT="9525"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333333"/>
                    </a:solidFill>
                  </a:tcPr>
                </a:tc>
                <a:extLst>
                  <a:ext uri="{0D108BD9-81ED-4DB2-BD59-A6C34878D82A}">
                    <a16:rowId xmlns:a16="http://schemas.microsoft.com/office/drawing/2014/main" val="3454216367"/>
                  </a:ext>
                </a:extLst>
              </a:tr>
            </a:tbl>
          </a:graphicData>
        </a:graphic>
      </p:graphicFrame>
    </p:spTree>
    <p:extLst>
      <p:ext uri="{BB962C8B-B14F-4D97-AF65-F5344CB8AC3E}">
        <p14:creationId xmlns:p14="http://schemas.microsoft.com/office/powerpoint/2010/main" val="18248227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CE9AA-A509-4C0C-97A0-5ACFC97AFE31}"/>
              </a:ext>
            </a:extLst>
          </p:cNvPr>
          <p:cNvPicPr>
            <a:picLocks noChangeAspect="1"/>
          </p:cNvPicPr>
          <p:nvPr/>
        </p:nvPicPr>
        <p:blipFill rotWithShape="1">
          <a:blip r:embed="rId2"/>
          <a:srcRect t="9099" b="8533"/>
          <a:stretch/>
        </p:blipFill>
        <p:spPr>
          <a:xfrm>
            <a:off x="2218288" y="1510437"/>
            <a:ext cx="7755424" cy="4930395"/>
          </a:xfrm>
          <a:prstGeom prst="rect">
            <a:avLst/>
          </a:prstGeom>
        </p:spPr>
      </p:pic>
      <p:sp>
        <p:nvSpPr>
          <p:cNvPr id="4" name="TextBox 3"/>
          <p:cNvSpPr txBox="1"/>
          <p:nvPr/>
        </p:nvSpPr>
        <p:spPr>
          <a:xfrm>
            <a:off x="2401482" y="1236798"/>
            <a:ext cx="5408999" cy="369332"/>
          </a:xfrm>
          <a:prstGeom prst="rect">
            <a:avLst/>
          </a:prstGeom>
          <a:noFill/>
        </p:spPr>
        <p:txBody>
          <a:bodyPr wrap="square" rtlCol="0">
            <a:spAutoFit/>
          </a:bodyPr>
          <a:lstStyle/>
          <a:p>
            <a:r>
              <a:rPr lang="en-US" dirty="0">
                <a:solidFill>
                  <a:srgbClr val="000000"/>
                </a:solidFill>
                <a:latin typeface="Century Schoolbook" panose="02040604050505020304"/>
                <a:hlinkClick r:id="rId3"/>
              </a:rPr>
              <a:t>https://scca.its.state.nc.us/xnet/CSPLOG.htm</a:t>
            </a:r>
            <a:r>
              <a:rPr lang="en-US" dirty="0">
                <a:solidFill>
                  <a:srgbClr val="000000"/>
                </a:solidFill>
                <a:latin typeface="Century Schoolbook" panose="02040604050505020304"/>
              </a:rPr>
              <a:t> </a:t>
            </a:r>
          </a:p>
        </p:txBody>
      </p:sp>
      <p:sp>
        <p:nvSpPr>
          <p:cNvPr id="8" name="Arrow: Left 7">
            <a:extLst>
              <a:ext uri="{FF2B5EF4-FFF2-40B4-BE49-F238E27FC236}">
                <a16:creationId xmlns:a16="http://schemas.microsoft.com/office/drawing/2014/main" id="{21DCA760-2529-4086-955D-2CBE19B6551F}"/>
              </a:ext>
            </a:extLst>
          </p:cNvPr>
          <p:cNvSpPr/>
          <p:nvPr/>
        </p:nvSpPr>
        <p:spPr>
          <a:xfrm>
            <a:off x="7246091" y="3112049"/>
            <a:ext cx="3042639" cy="1822871"/>
          </a:xfrm>
          <a:prstGeom prst="leftArrow">
            <a:avLst/>
          </a:prstGeom>
          <a:solidFill>
            <a:srgbClr val="0070C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rgbClr val="FFFFFF"/>
                </a:solidFill>
                <a:latin typeface="Century Schoolbook" panose="02040604050505020304"/>
              </a:rPr>
              <a:t>SECURITY ID = RACF ID</a:t>
            </a:r>
          </a:p>
          <a:p>
            <a:pPr algn="r"/>
            <a:r>
              <a:rPr lang="en-US" sz="1000" dirty="0">
                <a:solidFill>
                  <a:srgbClr val="FFFFFF"/>
                </a:solidFill>
                <a:latin typeface="Century Schoolbook" panose="02040604050505020304"/>
              </a:rPr>
              <a:t>PASSWORD = RACF ID PASSWORD</a:t>
            </a:r>
          </a:p>
          <a:p>
            <a:pPr algn="r"/>
            <a:r>
              <a:rPr lang="en-US" sz="1000" dirty="0">
                <a:solidFill>
                  <a:srgbClr val="FFFFFF"/>
                </a:solidFill>
                <a:latin typeface="Century Schoolbook" panose="02040604050505020304"/>
              </a:rPr>
              <a:t>XPTR SYSTEM = CSSX</a:t>
            </a:r>
          </a:p>
          <a:p>
            <a:pPr algn="r"/>
            <a:r>
              <a:rPr lang="en-US" sz="1000" dirty="0">
                <a:solidFill>
                  <a:srgbClr val="FFFFFF"/>
                </a:solidFill>
                <a:latin typeface="Century Schoolbook" panose="02040604050505020304"/>
              </a:rPr>
              <a:t>ACCOUNT CODE = DHRFKY</a:t>
            </a:r>
          </a:p>
        </p:txBody>
      </p:sp>
      <p:sp>
        <p:nvSpPr>
          <p:cNvPr id="6" name="Title 5">
            <a:extLst>
              <a:ext uri="{FF2B5EF4-FFF2-40B4-BE49-F238E27FC236}">
                <a16:creationId xmlns:a16="http://schemas.microsoft.com/office/drawing/2014/main" id="{C5AC24BB-55C1-43F4-94F7-08B6E5BBA469}"/>
              </a:ext>
            </a:extLst>
          </p:cNvPr>
          <p:cNvSpPr>
            <a:spLocks noGrp="1"/>
          </p:cNvSpPr>
          <p:nvPr>
            <p:ph type="title"/>
          </p:nvPr>
        </p:nvSpPr>
        <p:spPr>
          <a:xfrm>
            <a:off x="374754" y="277019"/>
            <a:ext cx="10982099" cy="548640"/>
          </a:xfrm>
        </p:spPr>
        <p:txBody>
          <a:bodyPr/>
          <a:lstStyle/>
          <a:p>
            <a:r>
              <a:rPr lang="en-US" sz="2800" dirty="0"/>
              <a:t>CS 5 – The county will meet its annual goal of total child support collections</a:t>
            </a:r>
          </a:p>
        </p:txBody>
      </p:sp>
    </p:spTree>
    <p:extLst>
      <p:ext uri="{BB962C8B-B14F-4D97-AF65-F5344CB8AC3E}">
        <p14:creationId xmlns:p14="http://schemas.microsoft.com/office/powerpoint/2010/main" val="25432596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6A7252-4CA1-4C88-9B59-B26702911526}"/>
              </a:ext>
            </a:extLst>
          </p:cNvPr>
          <p:cNvPicPr>
            <a:picLocks noChangeAspect="1"/>
          </p:cNvPicPr>
          <p:nvPr/>
        </p:nvPicPr>
        <p:blipFill rotWithShape="1">
          <a:blip r:embed="rId2"/>
          <a:srcRect l="67708" t="-381" r="625" b="4984"/>
          <a:stretch/>
        </p:blipFill>
        <p:spPr>
          <a:xfrm>
            <a:off x="2326009" y="492311"/>
            <a:ext cx="7336705" cy="6035040"/>
          </a:xfrm>
          <a:prstGeom prst="rect">
            <a:avLst/>
          </a:prstGeom>
          <a:ln cmpd="sng">
            <a:solidFill>
              <a:schemeClr val="tx1">
                <a:lumMod val="85000"/>
                <a:lumOff val="15000"/>
              </a:schemeClr>
            </a:solidFill>
          </a:ln>
        </p:spPr>
      </p:pic>
      <p:sp>
        <p:nvSpPr>
          <p:cNvPr id="5" name="Arrow: Left 4">
            <a:extLst>
              <a:ext uri="{FF2B5EF4-FFF2-40B4-BE49-F238E27FC236}">
                <a16:creationId xmlns:a16="http://schemas.microsoft.com/office/drawing/2014/main" id="{1CAEA230-EE27-4FC5-B72D-8DF643B0BCB6}"/>
              </a:ext>
            </a:extLst>
          </p:cNvPr>
          <p:cNvSpPr/>
          <p:nvPr/>
        </p:nvSpPr>
        <p:spPr>
          <a:xfrm>
            <a:off x="3284190" y="1082297"/>
            <a:ext cx="2811815" cy="1179119"/>
          </a:xfrm>
          <a:prstGeom prst="leftArrow">
            <a:avLst/>
          </a:prstGeom>
          <a:solidFill>
            <a:srgbClr val="0070C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rgbClr val="FFFFFF"/>
                </a:solidFill>
                <a:latin typeface="Century Schoolbook" panose="02040604050505020304"/>
              </a:rPr>
              <a:t>To quickly locate the IVD COLLECTIONS REPORT, click NAVIGATE</a:t>
            </a:r>
            <a:endParaRPr lang="en-US" sz="1000" dirty="0">
              <a:solidFill>
                <a:srgbClr val="FFFFFF"/>
              </a:solidFill>
              <a:latin typeface="Century Schoolbook" panose="02040604050505020304"/>
            </a:endParaRPr>
          </a:p>
        </p:txBody>
      </p:sp>
    </p:spTree>
    <p:extLst>
      <p:ext uri="{BB962C8B-B14F-4D97-AF65-F5344CB8AC3E}">
        <p14:creationId xmlns:p14="http://schemas.microsoft.com/office/powerpoint/2010/main" val="3925484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FBAC49-23A1-43DF-9F49-BDF96198F24E}"/>
              </a:ext>
            </a:extLst>
          </p:cNvPr>
          <p:cNvPicPr>
            <a:picLocks noChangeAspect="1"/>
          </p:cNvPicPr>
          <p:nvPr/>
        </p:nvPicPr>
        <p:blipFill rotWithShape="1">
          <a:blip r:embed="rId2"/>
          <a:srcRect b="11832"/>
          <a:stretch/>
        </p:blipFill>
        <p:spPr>
          <a:xfrm>
            <a:off x="4466031" y="3031616"/>
            <a:ext cx="7323776" cy="3407065"/>
          </a:xfrm>
          <a:prstGeom prst="rect">
            <a:avLst/>
          </a:prstGeom>
        </p:spPr>
      </p:pic>
      <p:pic>
        <p:nvPicPr>
          <p:cNvPr id="2" name="Picture 1">
            <a:extLst>
              <a:ext uri="{FF2B5EF4-FFF2-40B4-BE49-F238E27FC236}">
                <a16:creationId xmlns:a16="http://schemas.microsoft.com/office/drawing/2014/main" id="{E70F36DD-BD25-419E-91CF-8750E838E85E}"/>
              </a:ext>
            </a:extLst>
          </p:cNvPr>
          <p:cNvPicPr>
            <a:picLocks noChangeAspect="1"/>
          </p:cNvPicPr>
          <p:nvPr/>
        </p:nvPicPr>
        <p:blipFill>
          <a:blip r:embed="rId3"/>
          <a:stretch>
            <a:fillRect/>
          </a:stretch>
        </p:blipFill>
        <p:spPr>
          <a:xfrm>
            <a:off x="3" y="323570"/>
            <a:ext cx="7538484" cy="2714185"/>
          </a:xfrm>
          <a:prstGeom prst="rect">
            <a:avLst/>
          </a:prstGeom>
        </p:spPr>
      </p:pic>
      <p:sp>
        <p:nvSpPr>
          <p:cNvPr id="3" name="Arrow: Left 2">
            <a:extLst>
              <a:ext uri="{FF2B5EF4-FFF2-40B4-BE49-F238E27FC236}">
                <a16:creationId xmlns:a16="http://schemas.microsoft.com/office/drawing/2014/main" id="{E6084AFA-A55E-49F1-8ABC-45700C3C8B72}"/>
              </a:ext>
            </a:extLst>
          </p:cNvPr>
          <p:cNvSpPr/>
          <p:nvPr/>
        </p:nvSpPr>
        <p:spPr>
          <a:xfrm>
            <a:off x="3593431" y="1123734"/>
            <a:ext cx="3042639" cy="1822871"/>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rgbClr val="FFFFFF"/>
                </a:solidFill>
                <a:latin typeface="Century Schoolbook" panose="02040604050505020304"/>
              </a:rPr>
              <a:t>Click GO DIRECTLY TO A PARTICULAR DOCUMENT then type in: /DHR/FKK/F237</a:t>
            </a:r>
          </a:p>
          <a:p>
            <a:pPr algn="r"/>
            <a:r>
              <a:rPr lang="en-US" sz="1000" dirty="0">
                <a:solidFill>
                  <a:srgbClr val="FFFFFF"/>
                </a:solidFill>
                <a:latin typeface="Century Schoolbook" panose="02040604050505020304"/>
              </a:rPr>
              <a:t>Click CONTINUE</a:t>
            </a:r>
          </a:p>
        </p:txBody>
      </p:sp>
      <p:sp>
        <p:nvSpPr>
          <p:cNvPr id="6" name="Arrow: Left 5">
            <a:extLst>
              <a:ext uri="{FF2B5EF4-FFF2-40B4-BE49-F238E27FC236}">
                <a16:creationId xmlns:a16="http://schemas.microsoft.com/office/drawing/2014/main" id="{A002438D-69F8-4620-AA0A-FF6923BC71C5}"/>
              </a:ext>
            </a:extLst>
          </p:cNvPr>
          <p:cNvSpPr/>
          <p:nvPr/>
        </p:nvSpPr>
        <p:spPr>
          <a:xfrm>
            <a:off x="6767181" y="4300209"/>
            <a:ext cx="3042639" cy="1822871"/>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rgbClr val="FFFFFF"/>
                </a:solidFill>
                <a:latin typeface="Century Schoolbook" panose="02040604050505020304"/>
              </a:rPr>
              <a:t>To review the most recent version of the report, click the first report. </a:t>
            </a:r>
          </a:p>
        </p:txBody>
      </p:sp>
    </p:spTree>
    <p:extLst>
      <p:ext uri="{BB962C8B-B14F-4D97-AF65-F5344CB8AC3E}">
        <p14:creationId xmlns:p14="http://schemas.microsoft.com/office/powerpoint/2010/main" val="1234811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9E0D4F-A2D0-4186-B228-8379359E3CBA}"/>
              </a:ext>
            </a:extLst>
          </p:cNvPr>
          <p:cNvPicPr>
            <a:picLocks noChangeAspect="1"/>
          </p:cNvPicPr>
          <p:nvPr/>
        </p:nvPicPr>
        <p:blipFill rotWithShape="1">
          <a:blip r:embed="rId2"/>
          <a:srcRect l="67205" r="1" b="4221"/>
          <a:stretch/>
        </p:blipFill>
        <p:spPr>
          <a:xfrm>
            <a:off x="1929355" y="568627"/>
            <a:ext cx="7301548" cy="5822748"/>
          </a:xfrm>
          <a:prstGeom prst="rect">
            <a:avLst/>
          </a:prstGeom>
        </p:spPr>
      </p:pic>
      <p:sp>
        <p:nvSpPr>
          <p:cNvPr id="7" name="Arrow: Right 6">
            <a:extLst>
              <a:ext uri="{FF2B5EF4-FFF2-40B4-BE49-F238E27FC236}">
                <a16:creationId xmlns:a16="http://schemas.microsoft.com/office/drawing/2014/main" id="{8C5440F7-EF84-415B-AE36-AD4774DBCE6E}"/>
              </a:ext>
            </a:extLst>
          </p:cNvPr>
          <p:cNvSpPr/>
          <p:nvPr/>
        </p:nvSpPr>
        <p:spPr>
          <a:xfrm>
            <a:off x="4681981" y="1963980"/>
            <a:ext cx="3108867" cy="1399032"/>
          </a:xfrm>
          <a:prstGeom prst="righ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Century Schoolbook" panose="02040604050505020304"/>
              </a:rPr>
              <a:t>YEARLY NET COLLS provides the figure for TOTAL COLLECTIONS</a:t>
            </a:r>
          </a:p>
        </p:txBody>
      </p:sp>
      <p:sp>
        <p:nvSpPr>
          <p:cNvPr id="8" name="Arrow: Left 7">
            <a:extLst>
              <a:ext uri="{FF2B5EF4-FFF2-40B4-BE49-F238E27FC236}">
                <a16:creationId xmlns:a16="http://schemas.microsoft.com/office/drawing/2014/main" id="{0D4E81BF-607E-4D73-AD83-B188BAAF473B}"/>
              </a:ext>
            </a:extLst>
          </p:cNvPr>
          <p:cNvSpPr/>
          <p:nvPr/>
        </p:nvSpPr>
        <p:spPr>
          <a:xfrm>
            <a:off x="2170798" y="3054325"/>
            <a:ext cx="3042639" cy="1822871"/>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rgbClr val="FFFFFF"/>
                </a:solidFill>
                <a:latin typeface="Century Schoolbook" panose="02040604050505020304"/>
              </a:rPr>
              <a:t>NOTE:  The county is listed by number.  A list of county numbers is provided in the handout.</a:t>
            </a:r>
          </a:p>
        </p:txBody>
      </p:sp>
    </p:spTree>
    <p:extLst>
      <p:ext uri="{BB962C8B-B14F-4D97-AF65-F5344CB8AC3E}">
        <p14:creationId xmlns:p14="http://schemas.microsoft.com/office/powerpoint/2010/main" val="286947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339F4-7111-4B65-A260-1C3FF393E56E}"/>
              </a:ext>
            </a:extLst>
          </p:cNvPr>
          <p:cNvPicPr>
            <a:picLocks noChangeAspect="1"/>
          </p:cNvPicPr>
          <p:nvPr/>
        </p:nvPicPr>
        <p:blipFill>
          <a:blip r:embed="rId2"/>
          <a:stretch>
            <a:fillRect/>
          </a:stretch>
        </p:blipFill>
        <p:spPr>
          <a:xfrm>
            <a:off x="0" y="739205"/>
            <a:ext cx="12192000" cy="5379599"/>
          </a:xfrm>
          <a:prstGeom prst="rect">
            <a:avLst/>
          </a:prstGeom>
        </p:spPr>
      </p:pic>
      <p:sp>
        <p:nvSpPr>
          <p:cNvPr id="8" name="Arrow: Left 7">
            <a:extLst>
              <a:ext uri="{FF2B5EF4-FFF2-40B4-BE49-F238E27FC236}">
                <a16:creationId xmlns:a16="http://schemas.microsoft.com/office/drawing/2014/main" id="{0D4E81BF-607E-4D73-AD83-B188BAAF473B}"/>
              </a:ext>
            </a:extLst>
          </p:cNvPr>
          <p:cNvSpPr/>
          <p:nvPr/>
        </p:nvSpPr>
        <p:spPr>
          <a:xfrm>
            <a:off x="1788026" y="949078"/>
            <a:ext cx="3042639" cy="1822871"/>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rgbClr val="FFFFFF"/>
                </a:solidFill>
                <a:latin typeface="Century Schoolbook" panose="02040604050505020304"/>
              </a:rPr>
              <a:t>To download and save, click Options.  See instructions for more details. </a:t>
            </a:r>
          </a:p>
        </p:txBody>
      </p:sp>
    </p:spTree>
    <p:extLst>
      <p:ext uri="{BB962C8B-B14F-4D97-AF65-F5344CB8AC3E}">
        <p14:creationId xmlns:p14="http://schemas.microsoft.com/office/powerpoint/2010/main" val="305734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AB0A-8D0B-43A5-BD5D-68D2899D8431}"/>
              </a:ext>
            </a:extLst>
          </p:cNvPr>
          <p:cNvSpPr>
            <a:spLocks noGrp="1"/>
          </p:cNvSpPr>
          <p:nvPr>
            <p:ph type="title"/>
          </p:nvPr>
        </p:nvSpPr>
        <p:spPr>
          <a:xfrm>
            <a:off x="1016610" y="2100517"/>
            <a:ext cx="10457689" cy="548640"/>
          </a:xfrm>
        </p:spPr>
        <p:txBody>
          <a:bodyPr>
            <a:normAutofit fontScale="90000"/>
          </a:bodyPr>
          <a:lstStyle/>
          <a:p>
            <a:pPr algn="ctr"/>
            <a:r>
              <a:rPr lang="en-US" sz="5400" dirty="0"/>
              <a:t>Introduction to Client Services Data Warehouse (CSDW)</a:t>
            </a:r>
          </a:p>
        </p:txBody>
      </p:sp>
      <p:sp>
        <p:nvSpPr>
          <p:cNvPr id="3" name="Subtitle 2">
            <a:extLst>
              <a:ext uri="{FF2B5EF4-FFF2-40B4-BE49-F238E27FC236}">
                <a16:creationId xmlns:a16="http://schemas.microsoft.com/office/drawing/2014/main" id="{4DAC03BB-D777-4260-92BF-4444E526EF24}"/>
              </a:ext>
            </a:extLst>
          </p:cNvPr>
          <p:cNvSpPr>
            <a:spLocks noGrp="1"/>
          </p:cNvSpPr>
          <p:nvPr>
            <p:ph type="subTitle" idx="4294967295"/>
          </p:nvPr>
        </p:nvSpPr>
        <p:spPr>
          <a:xfrm>
            <a:off x="1761688" y="4008920"/>
            <a:ext cx="9144000" cy="923808"/>
          </a:xfrm>
          <a:prstGeom prst="rect">
            <a:avLst/>
          </a:prstGeom>
        </p:spPr>
        <p:txBody>
          <a:bodyPr>
            <a:normAutofit/>
          </a:bodyPr>
          <a:lstStyle/>
          <a:p>
            <a:pPr marL="342874" indent="-342874" algn="ctr"/>
            <a:r>
              <a:rPr lang="en-US" i="1" dirty="0"/>
              <a:t>How To Get Access</a:t>
            </a:r>
          </a:p>
          <a:p>
            <a:pPr marL="342874" indent="-342874" algn="ctr"/>
            <a:r>
              <a:rPr lang="en-US" i="1" dirty="0"/>
              <a:t>Basic Navigation</a:t>
            </a:r>
          </a:p>
          <a:p>
            <a:pPr algn="ctr"/>
            <a:endParaRPr lang="en-US" dirty="0"/>
          </a:p>
        </p:txBody>
      </p:sp>
    </p:spTree>
    <p:extLst>
      <p:ext uri="{BB962C8B-B14F-4D97-AF65-F5344CB8AC3E}">
        <p14:creationId xmlns:p14="http://schemas.microsoft.com/office/powerpoint/2010/main" val="172558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B4A832-6FEB-4A28-8658-FE2362EBDD98}"/>
              </a:ext>
            </a:extLst>
          </p:cNvPr>
          <p:cNvSpPr txBox="1">
            <a:spLocks/>
          </p:cNvSpPr>
          <p:nvPr/>
        </p:nvSpPr>
        <p:spPr>
          <a:xfrm>
            <a:off x="201343" y="963881"/>
            <a:ext cx="4131222" cy="49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332" rtl="0" eaLnBrk="1" fontAlgn="auto" latinLnBrk="0" hangingPunct="1">
              <a:lnSpc>
                <a:spcPct val="90000"/>
              </a:lnSpc>
              <a:spcBef>
                <a:spcPct val="0"/>
              </a:spcBef>
              <a:spcAft>
                <a:spcPts val="0"/>
              </a:spcAft>
              <a:buClrTx/>
              <a:buSzTx/>
              <a:buFontTx/>
              <a:buNone/>
              <a:tabLst/>
              <a:defRPr/>
            </a:pPr>
            <a:r>
              <a:rPr lang="en-US" dirty="0">
                <a:ln w="0"/>
                <a:solidFill>
                  <a:srgbClr val="7F9E3F"/>
                </a:solidFill>
                <a:effectLst>
                  <a:outerShdw blurRad="38100" dist="25400" dir="5400000" algn="ctr" rotWithShape="0">
                    <a:srgbClr val="6E747A">
                      <a:alpha val="43000"/>
                    </a:srgbClr>
                  </a:outerShdw>
                </a:effectLst>
                <a:latin typeface="Calibri Light" panose="020F0302020204030204"/>
              </a:rPr>
              <a:t>Instructions on How to Download</a:t>
            </a:r>
          </a:p>
          <a:p>
            <a:pPr marL="0" marR="0" lvl="0" indent="0" algn="r" defTabSz="914332" rtl="0" eaLnBrk="1" fontAlgn="auto" latinLnBrk="0" hangingPunct="1">
              <a:lnSpc>
                <a:spcPct val="90000"/>
              </a:lnSpc>
              <a:spcBef>
                <a:spcPct val="0"/>
              </a:spcBef>
              <a:spcAft>
                <a:spcPts val="0"/>
              </a:spcAft>
              <a:buClrTx/>
              <a:buSzTx/>
              <a:buFontTx/>
              <a:buNone/>
              <a:tabLst/>
              <a:defRPr/>
            </a:pPr>
            <a:r>
              <a:rPr lang="en-US" dirty="0">
                <a:ln w="0"/>
                <a:solidFill>
                  <a:srgbClr val="7F9E3F"/>
                </a:solidFill>
                <a:effectLst>
                  <a:outerShdw blurRad="38100" dist="25400" dir="5400000" algn="ctr" rotWithShape="0">
                    <a:srgbClr val="6E747A">
                      <a:alpha val="43000"/>
                    </a:srgbClr>
                  </a:outerShdw>
                </a:effectLst>
                <a:latin typeface="Calibri Light" panose="020F0302020204030204"/>
              </a:rPr>
              <a:t>IV-D Collections Reports</a:t>
            </a:r>
            <a:endParaRPr kumimoji="0" lang="en-US" sz="4400" b="0" i="0" u="none" strike="noStrike" kern="1200" cap="none" spc="0" normalizeH="0" baseline="0" noProof="0" dirty="0">
              <a:ln w="0"/>
              <a:solidFill>
                <a:srgbClr val="7F9E3F"/>
              </a:solidFill>
              <a:effectLst>
                <a:outerShdw blurRad="38100" dist="25400" dir="5400000" algn="ctr" rotWithShape="0">
                  <a:srgbClr val="6E747A">
                    <a:alpha val="43000"/>
                  </a:srgbClr>
                </a:outerShdw>
              </a:effectLst>
              <a:uLnTx/>
              <a:uFillTx/>
              <a:latin typeface="Calibri Light" panose="020F0302020204030204"/>
              <a:ea typeface="+mj-ea"/>
              <a:cs typeface="+mj-cs"/>
            </a:endParaRPr>
          </a:p>
        </p:txBody>
      </p:sp>
      <p:sp>
        <p:nvSpPr>
          <p:cNvPr id="4" name="Content Placeholder 2">
            <a:extLst>
              <a:ext uri="{FF2B5EF4-FFF2-40B4-BE49-F238E27FC236}">
                <a16:creationId xmlns:a16="http://schemas.microsoft.com/office/drawing/2014/main" id="{D3C815A2-1575-4076-9C29-B36AA34185DF}"/>
              </a:ext>
            </a:extLst>
          </p:cNvPr>
          <p:cNvSpPr txBox="1">
            <a:spLocks/>
          </p:cNvSpPr>
          <p:nvPr/>
        </p:nvSpPr>
        <p:spPr>
          <a:xfrm>
            <a:off x="4976036" y="419450"/>
            <a:ext cx="6377769" cy="6073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9772" lvl="0" indent="-342874">
              <a:defRPr/>
            </a:pPr>
            <a:r>
              <a:rPr lang="en-US" sz="2200" dirty="0">
                <a:solidFill>
                  <a:sysClr val="windowText" lastClr="000000"/>
                </a:solidFill>
                <a:latin typeface="Calibri" panose="020F0502020204030204"/>
              </a:rPr>
              <a:t>Open the most recent XPTR file IV-D DISBURSEMENTS in XTND.</a:t>
            </a:r>
          </a:p>
          <a:p>
            <a:pPr marL="379772" lvl="0" indent="-342874">
              <a:defRPr/>
            </a:pPr>
            <a:r>
              <a:rPr lang="en-US" sz="2200" dirty="0">
                <a:solidFill>
                  <a:sysClr val="windowText" lastClr="000000"/>
                </a:solidFill>
                <a:latin typeface="Calibri" panose="020F0502020204030204"/>
              </a:rPr>
              <a:t>Select FILE, SAVE AS and save the file as IVD COLLECTIONS REPORT MMYYYY.txt (Remember the location!)</a:t>
            </a:r>
          </a:p>
          <a:p>
            <a:pPr marL="379772" lvl="0" indent="-342874">
              <a:defRPr/>
            </a:pPr>
            <a:r>
              <a:rPr lang="en-US" sz="2200" dirty="0">
                <a:solidFill>
                  <a:sysClr val="windowText" lastClr="000000"/>
                </a:solidFill>
                <a:latin typeface="Calibri" panose="020F0502020204030204"/>
              </a:rPr>
              <a:t>Open WORD.</a:t>
            </a:r>
          </a:p>
          <a:p>
            <a:pPr marL="379772" lvl="0" indent="-342874">
              <a:defRPr/>
            </a:pPr>
            <a:r>
              <a:rPr lang="en-US" sz="2200" dirty="0">
                <a:solidFill>
                  <a:sysClr val="windowText" lastClr="000000"/>
                </a:solidFill>
                <a:latin typeface="Calibri" panose="020F0502020204030204"/>
              </a:rPr>
              <a:t>Locate the file just saved.</a:t>
            </a:r>
          </a:p>
          <a:p>
            <a:pPr marL="379772" lvl="0" indent="-342874">
              <a:defRPr/>
            </a:pPr>
            <a:r>
              <a:rPr lang="en-US" sz="2200" dirty="0">
                <a:solidFill>
                  <a:sysClr val="windowText" lastClr="000000"/>
                </a:solidFill>
                <a:latin typeface="Calibri" panose="020F0502020204030204"/>
              </a:rPr>
              <a:t>Once the file opens, notice that the first page is typically blank.  Delete this page.</a:t>
            </a:r>
          </a:p>
          <a:p>
            <a:pPr marL="379772" lvl="0" indent="-342874">
              <a:defRPr/>
            </a:pPr>
            <a:r>
              <a:rPr lang="en-US" sz="2200" dirty="0">
                <a:solidFill>
                  <a:sysClr val="windowText" lastClr="000000"/>
                </a:solidFill>
                <a:latin typeface="Calibri" panose="020F0502020204030204"/>
              </a:rPr>
              <a:t>Change the font of the document by taking the following steps:</a:t>
            </a:r>
          </a:p>
          <a:p>
            <a:pPr marL="836972" lvl="1" indent="-342874">
              <a:buFont typeface="Courier New" panose="02070309020205020404" pitchFamily="49" charset="0"/>
              <a:buChar char="o"/>
              <a:defRPr/>
            </a:pPr>
            <a:r>
              <a:rPr lang="en-US" sz="1800" dirty="0">
                <a:solidFill>
                  <a:sysClr val="windowText" lastClr="000000"/>
                </a:solidFill>
                <a:latin typeface="Calibri" panose="020F0502020204030204"/>
              </a:rPr>
              <a:t>CTRL A</a:t>
            </a:r>
          </a:p>
          <a:p>
            <a:pPr marL="836972" lvl="1" indent="-342874">
              <a:buFont typeface="Courier New" panose="02070309020205020404" pitchFamily="49" charset="0"/>
              <a:buChar char="o"/>
              <a:defRPr/>
            </a:pPr>
            <a:r>
              <a:rPr lang="en-US" sz="1800" dirty="0">
                <a:solidFill>
                  <a:sysClr val="windowText" lastClr="000000"/>
                </a:solidFill>
                <a:latin typeface="Calibri" panose="020F0502020204030204"/>
              </a:rPr>
              <a:t>CHANGE FONT TO Courier new 8pt</a:t>
            </a:r>
          </a:p>
          <a:p>
            <a:pPr marL="379772" lvl="0" indent="-342874">
              <a:defRPr/>
            </a:pPr>
            <a:r>
              <a:rPr lang="en-US" sz="2200" dirty="0">
                <a:solidFill>
                  <a:sysClr val="windowText" lastClr="000000"/>
                </a:solidFill>
                <a:latin typeface="Calibri" panose="020F0502020204030204"/>
              </a:rPr>
              <a:t>CHANGE page orientation to LANDSCAPE</a:t>
            </a:r>
          </a:p>
          <a:p>
            <a:pPr marL="379772" lvl="0" indent="-342874">
              <a:defRPr/>
            </a:pPr>
            <a:r>
              <a:rPr lang="en-US" sz="2200" dirty="0">
                <a:solidFill>
                  <a:sysClr val="windowText" lastClr="000000"/>
                </a:solidFill>
                <a:latin typeface="Calibri" panose="020F0502020204030204"/>
              </a:rPr>
              <a:t>Save file.</a:t>
            </a:r>
          </a:p>
          <a:p>
            <a:pPr marL="36898"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52032948-0F1A-4E28-A2CC-0F9F188BE213}"/>
              </a:ext>
            </a:extLst>
          </p:cNvPr>
          <p:cNvCxnSpPr>
            <a:cxnSpLocks/>
          </p:cNvCxnSpPr>
          <p:nvPr/>
        </p:nvCxnSpPr>
        <p:spPr>
          <a:xfrm>
            <a:off x="4618653" y="1317072"/>
            <a:ext cx="0" cy="3934436"/>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3182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5F71-27AE-49BF-B675-CFFD6F1CB70A}"/>
              </a:ext>
            </a:extLst>
          </p:cNvPr>
          <p:cNvSpPr>
            <a:spLocks noGrp="1"/>
          </p:cNvSpPr>
          <p:nvPr>
            <p:ph type="title"/>
          </p:nvPr>
        </p:nvSpPr>
        <p:spPr>
          <a:xfrm>
            <a:off x="536952" y="468163"/>
            <a:ext cx="7843267" cy="548640"/>
          </a:xfrm>
        </p:spPr>
        <p:txBody>
          <a:bodyPr/>
          <a:lstStyle/>
          <a:p>
            <a:r>
              <a:rPr lang="en-US" dirty="0"/>
              <a:t>Are you on track?</a:t>
            </a:r>
            <a:br>
              <a:rPr lang="en-US" dirty="0"/>
            </a:br>
            <a:endParaRPr lang="en-US" dirty="0"/>
          </a:p>
        </p:txBody>
      </p:sp>
      <p:sp>
        <p:nvSpPr>
          <p:cNvPr id="3" name="Text Placeholder 2">
            <a:extLst>
              <a:ext uri="{FF2B5EF4-FFF2-40B4-BE49-F238E27FC236}">
                <a16:creationId xmlns:a16="http://schemas.microsoft.com/office/drawing/2014/main" id="{99CE9935-4026-4384-B3F9-F9D4908E279F}"/>
              </a:ext>
            </a:extLst>
          </p:cNvPr>
          <p:cNvSpPr>
            <a:spLocks noGrp="1"/>
          </p:cNvSpPr>
          <p:nvPr>
            <p:ph type="body" sz="quarter" idx="10"/>
          </p:nvPr>
        </p:nvSpPr>
        <p:spPr>
          <a:xfrm>
            <a:off x="233916" y="1101863"/>
            <a:ext cx="11421132" cy="5147954"/>
          </a:xfrm>
        </p:spPr>
        <p:txBody>
          <a:bodyPr/>
          <a:lstStyle/>
          <a:p>
            <a:pPr marL="0" indent="0" algn="ctr">
              <a:buNone/>
            </a:pPr>
            <a:r>
              <a:rPr lang="en-US" b="0" dirty="0">
                <a:solidFill>
                  <a:schemeClr val="tx2">
                    <a:lumMod val="75000"/>
                  </a:schemeClr>
                </a:solidFill>
              </a:rPr>
              <a:t>Paternity Establishment, Cases Under Order, Current Support, Arrears</a:t>
            </a:r>
          </a:p>
          <a:p>
            <a:pPr marL="0" indent="0" algn="ctr">
              <a:buNone/>
            </a:pPr>
            <a:endParaRPr lang="en-US" sz="1600" dirty="0"/>
          </a:p>
          <a:p>
            <a:pPr marL="0" indent="0" algn="ctr">
              <a:buNone/>
            </a:pPr>
            <a:r>
              <a:rPr lang="en-US" dirty="0"/>
              <a:t>Where you were at this time last year</a:t>
            </a:r>
          </a:p>
          <a:p>
            <a:pPr marL="0" indent="0" algn="ctr">
              <a:buNone/>
            </a:pPr>
            <a:r>
              <a:rPr lang="en-US" dirty="0"/>
              <a:t>+</a:t>
            </a:r>
          </a:p>
          <a:p>
            <a:pPr marL="0" indent="0" algn="ctr">
              <a:buNone/>
            </a:pPr>
            <a:r>
              <a:rPr lang="en-US" u="sng" dirty="0"/>
              <a:t>	Any increase or decrease in goal (if applicable)		 </a:t>
            </a:r>
          </a:p>
          <a:p>
            <a:pPr marL="0" indent="0" algn="ctr">
              <a:buNone/>
            </a:pPr>
            <a:r>
              <a:rPr lang="en-US" i="1" dirty="0">
                <a:solidFill>
                  <a:schemeClr val="accent1">
                    <a:lumMod val="50000"/>
                  </a:schemeClr>
                </a:solidFill>
              </a:rPr>
              <a:t>On Track Goal for Current Month</a:t>
            </a:r>
          </a:p>
          <a:p>
            <a:pPr marL="0" indent="0" algn="ctr">
              <a:buNone/>
            </a:pPr>
            <a:r>
              <a:rPr lang="en-US" dirty="0"/>
              <a:t>Compared to where you are this year</a:t>
            </a:r>
          </a:p>
          <a:p>
            <a:pPr marL="0" indent="0" algn="ctr">
              <a:buNone/>
            </a:pPr>
            <a:r>
              <a:rPr lang="en-US" dirty="0"/>
              <a:t>Greater than or equal to …… Yes</a:t>
            </a:r>
          </a:p>
          <a:p>
            <a:pPr marL="0" indent="0" algn="ctr">
              <a:buNone/>
            </a:pPr>
            <a:r>
              <a:rPr lang="en-US" dirty="0"/>
              <a:t>Less than …… No</a:t>
            </a:r>
          </a:p>
          <a:p>
            <a:pPr marL="0" indent="0" algn="ctr">
              <a:buNone/>
            </a:pPr>
            <a:endParaRPr lang="en-US" dirty="0"/>
          </a:p>
        </p:txBody>
      </p:sp>
    </p:spTree>
    <p:extLst>
      <p:ext uri="{BB962C8B-B14F-4D97-AF65-F5344CB8AC3E}">
        <p14:creationId xmlns:p14="http://schemas.microsoft.com/office/powerpoint/2010/main" val="2891284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5F71-27AE-49BF-B675-CFFD6F1CB70A}"/>
              </a:ext>
            </a:extLst>
          </p:cNvPr>
          <p:cNvSpPr>
            <a:spLocks noGrp="1"/>
          </p:cNvSpPr>
          <p:nvPr>
            <p:ph type="title"/>
          </p:nvPr>
        </p:nvSpPr>
        <p:spPr>
          <a:xfrm>
            <a:off x="220398" y="680484"/>
            <a:ext cx="7843267" cy="548640"/>
          </a:xfrm>
        </p:spPr>
        <p:txBody>
          <a:bodyPr/>
          <a:lstStyle/>
          <a:p>
            <a:r>
              <a:rPr lang="en-US" dirty="0"/>
              <a:t>Are you on track?</a:t>
            </a:r>
            <a:br>
              <a:rPr lang="en-US" dirty="0"/>
            </a:br>
            <a:endParaRPr lang="en-US" dirty="0"/>
          </a:p>
        </p:txBody>
      </p:sp>
      <p:sp>
        <p:nvSpPr>
          <p:cNvPr id="3" name="Text Placeholder 2">
            <a:extLst>
              <a:ext uri="{FF2B5EF4-FFF2-40B4-BE49-F238E27FC236}">
                <a16:creationId xmlns:a16="http://schemas.microsoft.com/office/drawing/2014/main" id="{99CE9935-4026-4384-B3F9-F9D4908E279F}"/>
              </a:ext>
            </a:extLst>
          </p:cNvPr>
          <p:cNvSpPr>
            <a:spLocks noGrp="1"/>
          </p:cNvSpPr>
          <p:nvPr>
            <p:ph type="body" sz="quarter" idx="10"/>
          </p:nvPr>
        </p:nvSpPr>
        <p:spPr>
          <a:xfrm>
            <a:off x="2158866" y="680484"/>
            <a:ext cx="7888288" cy="2210143"/>
          </a:xfrm>
        </p:spPr>
        <p:txBody>
          <a:bodyPr/>
          <a:lstStyle/>
          <a:p>
            <a:pPr marL="0" indent="0" algn="ctr">
              <a:buNone/>
            </a:pPr>
            <a:r>
              <a:rPr lang="en-US" dirty="0">
                <a:solidFill>
                  <a:schemeClr val="tx2">
                    <a:lumMod val="75000"/>
                  </a:schemeClr>
                </a:solidFill>
              </a:rPr>
              <a:t>Total Collections</a:t>
            </a:r>
          </a:p>
          <a:p>
            <a:pPr marL="0" indent="0" algn="ctr">
              <a:buNone/>
            </a:pPr>
            <a:r>
              <a:rPr lang="en-US" b="0" dirty="0"/>
              <a:t>Each month represents 1/12</a:t>
            </a:r>
            <a:r>
              <a:rPr lang="en-US" b="0" baseline="30000" dirty="0"/>
              <a:t>th</a:t>
            </a:r>
            <a:r>
              <a:rPr lang="en-US" b="0" dirty="0"/>
              <a:t> of the total goal</a:t>
            </a:r>
          </a:p>
          <a:p>
            <a:pPr marL="0" indent="0" algn="ctr">
              <a:buNone/>
            </a:pPr>
            <a:endParaRPr lang="en-US" b="0" dirty="0"/>
          </a:p>
          <a:p>
            <a:pPr marL="0" indent="0" algn="ctr">
              <a:buNone/>
            </a:pPr>
            <a:endParaRPr lang="en-US" dirty="0"/>
          </a:p>
          <a:p>
            <a:pPr marL="0" indent="0" algn="ctr">
              <a:buNone/>
            </a:pPr>
            <a:endParaRPr lang="en-US" dirty="0"/>
          </a:p>
        </p:txBody>
      </p:sp>
      <p:graphicFrame>
        <p:nvGraphicFramePr>
          <p:cNvPr id="6" name="Table 5">
            <a:extLst>
              <a:ext uri="{FF2B5EF4-FFF2-40B4-BE49-F238E27FC236}">
                <a16:creationId xmlns:a16="http://schemas.microsoft.com/office/drawing/2014/main" id="{065FCC4A-BED4-447D-8F1A-DE51A8106CEE}"/>
              </a:ext>
            </a:extLst>
          </p:cNvPr>
          <p:cNvGraphicFramePr>
            <a:graphicFrameLocks noGrp="1"/>
          </p:cNvGraphicFramePr>
          <p:nvPr>
            <p:extLst>
              <p:ext uri="{D42A27DB-BD31-4B8C-83A1-F6EECF244321}">
                <p14:modId xmlns:p14="http://schemas.microsoft.com/office/powerpoint/2010/main" val="4019274218"/>
              </p:ext>
            </p:extLst>
          </p:nvPr>
        </p:nvGraphicFramePr>
        <p:xfrm>
          <a:off x="2151854" y="1930716"/>
          <a:ext cx="7888285" cy="4420107"/>
        </p:xfrm>
        <a:graphic>
          <a:graphicData uri="http://schemas.openxmlformats.org/drawingml/2006/table">
            <a:tbl>
              <a:tblPr firstRow="1" bandRow="1">
                <a:tableStyleId>{00A15C55-8517-42AA-B614-E9B94910E393}</a:tableStyleId>
              </a:tblPr>
              <a:tblGrid>
                <a:gridCol w="1577657">
                  <a:extLst>
                    <a:ext uri="{9D8B030D-6E8A-4147-A177-3AD203B41FA5}">
                      <a16:colId xmlns:a16="http://schemas.microsoft.com/office/drawing/2014/main" val="2614789322"/>
                    </a:ext>
                  </a:extLst>
                </a:gridCol>
                <a:gridCol w="2143206">
                  <a:extLst>
                    <a:ext uri="{9D8B030D-6E8A-4147-A177-3AD203B41FA5}">
                      <a16:colId xmlns:a16="http://schemas.microsoft.com/office/drawing/2014/main" val="2423067997"/>
                    </a:ext>
                  </a:extLst>
                </a:gridCol>
                <a:gridCol w="287079">
                  <a:extLst>
                    <a:ext uri="{9D8B030D-6E8A-4147-A177-3AD203B41FA5}">
                      <a16:colId xmlns:a16="http://schemas.microsoft.com/office/drawing/2014/main" val="2583645180"/>
                    </a:ext>
                  </a:extLst>
                </a:gridCol>
                <a:gridCol w="1690577">
                  <a:extLst>
                    <a:ext uri="{9D8B030D-6E8A-4147-A177-3AD203B41FA5}">
                      <a16:colId xmlns:a16="http://schemas.microsoft.com/office/drawing/2014/main" val="1663817495"/>
                    </a:ext>
                  </a:extLst>
                </a:gridCol>
                <a:gridCol w="2189766">
                  <a:extLst>
                    <a:ext uri="{9D8B030D-6E8A-4147-A177-3AD203B41FA5}">
                      <a16:colId xmlns:a16="http://schemas.microsoft.com/office/drawing/2014/main" val="928120561"/>
                    </a:ext>
                  </a:extLst>
                </a:gridCol>
              </a:tblGrid>
              <a:tr h="1067715">
                <a:tc>
                  <a:txBody>
                    <a:bodyPr/>
                    <a:lstStyle/>
                    <a:p>
                      <a:pPr algn="ctr"/>
                      <a:r>
                        <a:rPr lang="en-US" dirty="0"/>
                        <a:t>MONTH</a:t>
                      </a:r>
                    </a:p>
                  </a:txBody>
                  <a:tcPr anchor="ctr"/>
                </a:tc>
                <a:tc>
                  <a:txBody>
                    <a:bodyPr/>
                    <a:lstStyle/>
                    <a:p>
                      <a:pPr algn="ctr"/>
                      <a:r>
                        <a:rPr lang="en-US" dirty="0"/>
                        <a:t>% OF COLLECTION</a:t>
                      </a:r>
                    </a:p>
                  </a:txBody>
                  <a:tcPr anchor="ctr"/>
                </a:tc>
                <a:tc rowSpan="7">
                  <a:txBody>
                    <a:bodyPr/>
                    <a:lstStyle/>
                    <a:p>
                      <a:pPr algn="ctr"/>
                      <a:endParaRPr lang="en-US" dirty="0"/>
                    </a:p>
                  </a:txBody>
                  <a:tcPr anchor="ctr"/>
                </a:tc>
                <a:tc>
                  <a:txBody>
                    <a:bodyPr/>
                    <a:lstStyle/>
                    <a:p>
                      <a:pPr algn="ctr"/>
                      <a:r>
                        <a:rPr lang="en-US" dirty="0"/>
                        <a:t>MONTH</a:t>
                      </a:r>
                    </a:p>
                  </a:txBody>
                  <a:tcPr anchor="ctr"/>
                </a:tc>
                <a:tc>
                  <a:txBody>
                    <a:bodyPr/>
                    <a:lstStyle/>
                    <a:p>
                      <a:pPr algn="ctr"/>
                      <a:r>
                        <a:rPr lang="en-US" dirty="0"/>
                        <a:t>% OF COLLECTION</a:t>
                      </a:r>
                    </a:p>
                  </a:txBody>
                  <a:tcPr anchor="ctr"/>
                </a:tc>
                <a:extLst>
                  <a:ext uri="{0D108BD9-81ED-4DB2-BD59-A6C34878D82A}">
                    <a16:rowId xmlns:a16="http://schemas.microsoft.com/office/drawing/2014/main" val="1608374046"/>
                  </a:ext>
                </a:extLst>
              </a:tr>
              <a:tr h="558732">
                <a:tc>
                  <a:txBody>
                    <a:bodyPr/>
                    <a:lstStyle/>
                    <a:p>
                      <a:pPr algn="ctr"/>
                      <a:r>
                        <a:rPr lang="en-US" sz="2000" dirty="0"/>
                        <a:t>July</a:t>
                      </a:r>
                    </a:p>
                  </a:txBody>
                  <a:tcPr/>
                </a:tc>
                <a:tc>
                  <a:txBody>
                    <a:bodyPr/>
                    <a:lstStyle/>
                    <a:p>
                      <a:pPr algn="ctr"/>
                      <a:r>
                        <a:rPr lang="en-US" sz="2000" dirty="0"/>
                        <a:t>8.33%</a:t>
                      </a:r>
                    </a:p>
                  </a:txBody>
                  <a:tcPr/>
                </a:tc>
                <a:tc vMerge="1">
                  <a:txBody>
                    <a:bodyPr/>
                    <a:lstStyle/>
                    <a:p>
                      <a:pPr algn="ctr"/>
                      <a:endParaRPr lang="en-US" sz="2000" dirty="0"/>
                    </a:p>
                  </a:txBody>
                  <a:tcPr>
                    <a:solidFill>
                      <a:schemeClr val="tx2">
                        <a:lumMod val="50000"/>
                      </a:schemeClr>
                    </a:solidFill>
                  </a:tcPr>
                </a:tc>
                <a:tc>
                  <a:txBody>
                    <a:bodyPr/>
                    <a:lstStyle/>
                    <a:p>
                      <a:pPr algn="ctr"/>
                      <a:r>
                        <a:rPr lang="en-US" sz="2000" dirty="0"/>
                        <a:t>January</a:t>
                      </a:r>
                    </a:p>
                  </a:txBody>
                  <a:tcPr/>
                </a:tc>
                <a:tc>
                  <a:txBody>
                    <a:bodyPr/>
                    <a:lstStyle/>
                    <a:p>
                      <a:pPr algn="ctr"/>
                      <a:r>
                        <a:rPr lang="en-US" sz="2000" dirty="0"/>
                        <a:t>58.33%</a:t>
                      </a:r>
                    </a:p>
                  </a:txBody>
                  <a:tcPr/>
                </a:tc>
                <a:extLst>
                  <a:ext uri="{0D108BD9-81ED-4DB2-BD59-A6C34878D82A}">
                    <a16:rowId xmlns:a16="http://schemas.microsoft.com/office/drawing/2014/main" val="30625272"/>
                  </a:ext>
                </a:extLst>
              </a:tr>
              <a:tr h="558732">
                <a:tc>
                  <a:txBody>
                    <a:bodyPr/>
                    <a:lstStyle/>
                    <a:p>
                      <a:pPr algn="ctr"/>
                      <a:r>
                        <a:rPr lang="en-US" sz="2000" dirty="0"/>
                        <a:t>August</a:t>
                      </a:r>
                    </a:p>
                  </a:txBody>
                  <a:tcPr/>
                </a:tc>
                <a:tc>
                  <a:txBody>
                    <a:bodyPr/>
                    <a:lstStyle/>
                    <a:p>
                      <a:pPr algn="ctr"/>
                      <a:r>
                        <a:rPr lang="en-US" sz="2000" dirty="0"/>
                        <a:t>16.67%</a:t>
                      </a:r>
                    </a:p>
                  </a:txBody>
                  <a:tcPr/>
                </a:tc>
                <a:tc vMerge="1">
                  <a:txBody>
                    <a:bodyPr/>
                    <a:lstStyle/>
                    <a:p>
                      <a:pPr algn="ctr"/>
                      <a:endParaRPr lang="en-US" sz="2000" dirty="0"/>
                    </a:p>
                  </a:txBody>
                  <a:tcPr>
                    <a:solidFill>
                      <a:schemeClr val="tx2">
                        <a:lumMod val="50000"/>
                      </a:schemeClr>
                    </a:solidFill>
                  </a:tcPr>
                </a:tc>
                <a:tc>
                  <a:txBody>
                    <a:bodyPr/>
                    <a:lstStyle/>
                    <a:p>
                      <a:pPr algn="ctr"/>
                      <a:r>
                        <a:rPr lang="en-US" sz="2000" dirty="0"/>
                        <a:t>February</a:t>
                      </a:r>
                    </a:p>
                  </a:txBody>
                  <a:tcPr/>
                </a:tc>
                <a:tc>
                  <a:txBody>
                    <a:bodyPr/>
                    <a:lstStyle/>
                    <a:p>
                      <a:pPr algn="ctr"/>
                      <a:r>
                        <a:rPr lang="en-US" sz="2000" dirty="0"/>
                        <a:t>66.67%</a:t>
                      </a:r>
                    </a:p>
                  </a:txBody>
                  <a:tcPr/>
                </a:tc>
                <a:extLst>
                  <a:ext uri="{0D108BD9-81ED-4DB2-BD59-A6C34878D82A}">
                    <a16:rowId xmlns:a16="http://schemas.microsoft.com/office/drawing/2014/main" val="3960843636"/>
                  </a:ext>
                </a:extLst>
              </a:tr>
              <a:tr h="558732">
                <a:tc>
                  <a:txBody>
                    <a:bodyPr/>
                    <a:lstStyle/>
                    <a:p>
                      <a:pPr algn="ctr"/>
                      <a:r>
                        <a:rPr lang="en-US" sz="2000" dirty="0"/>
                        <a:t>September</a:t>
                      </a:r>
                    </a:p>
                  </a:txBody>
                  <a:tcPr/>
                </a:tc>
                <a:tc>
                  <a:txBody>
                    <a:bodyPr/>
                    <a:lstStyle/>
                    <a:p>
                      <a:pPr algn="ctr"/>
                      <a:r>
                        <a:rPr lang="en-US" sz="2000" dirty="0"/>
                        <a:t>25%</a:t>
                      </a:r>
                    </a:p>
                  </a:txBody>
                  <a:tcPr/>
                </a:tc>
                <a:tc vMerge="1">
                  <a:txBody>
                    <a:bodyPr/>
                    <a:lstStyle/>
                    <a:p>
                      <a:pPr algn="ctr"/>
                      <a:endParaRPr lang="en-US" sz="2000" dirty="0"/>
                    </a:p>
                  </a:txBody>
                  <a:tcPr>
                    <a:solidFill>
                      <a:schemeClr val="tx2">
                        <a:lumMod val="50000"/>
                      </a:schemeClr>
                    </a:solidFill>
                  </a:tcPr>
                </a:tc>
                <a:tc>
                  <a:txBody>
                    <a:bodyPr/>
                    <a:lstStyle/>
                    <a:p>
                      <a:pPr algn="ctr"/>
                      <a:r>
                        <a:rPr lang="en-US" sz="2000" dirty="0"/>
                        <a:t>March</a:t>
                      </a:r>
                    </a:p>
                  </a:txBody>
                  <a:tcPr/>
                </a:tc>
                <a:tc>
                  <a:txBody>
                    <a:bodyPr/>
                    <a:lstStyle/>
                    <a:p>
                      <a:pPr algn="ctr"/>
                      <a:r>
                        <a:rPr lang="en-US" sz="2000" dirty="0"/>
                        <a:t>75%</a:t>
                      </a:r>
                    </a:p>
                  </a:txBody>
                  <a:tcPr/>
                </a:tc>
                <a:extLst>
                  <a:ext uri="{0D108BD9-81ED-4DB2-BD59-A6C34878D82A}">
                    <a16:rowId xmlns:a16="http://schemas.microsoft.com/office/drawing/2014/main" val="1454454975"/>
                  </a:ext>
                </a:extLst>
              </a:tr>
              <a:tr h="558732">
                <a:tc>
                  <a:txBody>
                    <a:bodyPr/>
                    <a:lstStyle/>
                    <a:p>
                      <a:pPr algn="ctr"/>
                      <a:r>
                        <a:rPr lang="en-US" sz="2000" dirty="0"/>
                        <a:t>October</a:t>
                      </a:r>
                    </a:p>
                  </a:txBody>
                  <a:tcPr/>
                </a:tc>
                <a:tc>
                  <a:txBody>
                    <a:bodyPr/>
                    <a:lstStyle/>
                    <a:p>
                      <a:pPr algn="ctr"/>
                      <a:r>
                        <a:rPr lang="en-US" sz="2000" dirty="0"/>
                        <a:t>33.33%</a:t>
                      </a:r>
                    </a:p>
                  </a:txBody>
                  <a:tcPr/>
                </a:tc>
                <a:tc vMerge="1">
                  <a:txBody>
                    <a:bodyPr/>
                    <a:lstStyle/>
                    <a:p>
                      <a:pPr algn="ctr"/>
                      <a:endParaRPr lang="en-US" sz="2000" dirty="0"/>
                    </a:p>
                  </a:txBody>
                  <a:tcPr>
                    <a:solidFill>
                      <a:schemeClr val="tx2">
                        <a:lumMod val="50000"/>
                      </a:schemeClr>
                    </a:solidFill>
                  </a:tcPr>
                </a:tc>
                <a:tc>
                  <a:txBody>
                    <a:bodyPr/>
                    <a:lstStyle/>
                    <a:p>
                      <a:pPr algn="ctr"/>
                      <a:r>
                        <a:rPr lang="en-US" sz="2000" dirty="0"/>
                        <a:t>April</a:t>
                      </a:r>
                    </a:p>
                  </a:txBody>
                  <a:tcPr/>
                </a:tc>
                <a:tc>
                  <a:txBody>
                    <a:bodyPr/>
                    <a:lstStyle/>
                    <a:p>
                      <a:pPr algn="ctr"/>
                      <a:r>
                        <a:rPr lang="en-US" sz="2000" dirty="0"/>
                        <a:t>83.33%</a:t>
                      </a:r>
                    </a:p>
                  </a:txBody>
                  <a:tcPr/>
                </a:tc>
                <a:extLst>
                  <a:ext uri="{0D108BD9-81ED-4DB2-BD59-A6C34878D82A}">
                    <a16:rowId xmlns:a16="http://schemas.microsoft.com/office/drawing/2014/main" val="167781637"/>
                  </a:ext>
                </a:extLst>
              </a:tr>
              <a:tr h="558732">
                <a:tc>
                  <a:txBody>
                    <a:bodyPr/>
                    <a:lstStyle/>
                    <a:p>
                      <a:pPr algn="ctr"/>
                      <a:r>
                        <a:rPr lang="en-US" sz="2000" dirty="0"/>
                        <a:t>November</a:t>
                      </a:r>
                    </a:p>
                  </a:txBody>
                  <a:tcPr/>
                </a:tc>
                <a:tc>
                  <a:txBody>
                    <a:bodyPr/>
                    <a:lstStyle/>
                    <a:p>
                      <a:pPr algn="ctr"/>
                      <a:r>
                        <a:rPr lang="en-US" sz="2000" dirty="0"/>
                        <a:t>41.67%</a:t>
                      </a:r>
                    </a:p>
                  </a:txBody>
                  <a:tcPr/>
                </a:tc>
                <a:tc vMerge="1">
                  <a:txBody>
                    <a:bodyPr/>
                    <a:lstStyle/>
                    <a:p>
                      <a:pPr algn="ctr"/>
                      <a:endParaRPr lang="en-US" sz="2000" dirty="0"/>
                    </a:p>
                  </a:txBody>
                  <a:tcPr>
                    <a:solidFill>
                      <a:schemeClr val="tx2">
                        <a:lumMod val="50000"/>
                      </a:schemeClr>
                    </a:solidFill>
                  </a:tcPr>
                </a:tc>
                <a:tc>
                  <a:txBody>
                    <a:bodyPr/>
                    <a:lstStyle/>
                    <a:p>
                      <a:pPr algn="ctr"/>
                      <a:r>
                        <a:rPr lang="en-US" sz="2000" dirty="0"/>
                        <a:t>May</a:t>
                      </a:r>
                    </a:p>
                  </a:txBody>
                  <a:tcPr/>
                </a:tc>
                <a:tc>
                  <a:txBody>
                    <a:bodyPr/>
                    <a:lstStyle/>
                    <a:p>
                      <a:pPr algn="ctr"/>
                      <a:r>
                        <a:rPr lang="en-US" sz="2000" dirty="0"/>
                        <a:t>91.67%</a:t>
                      </a:r>
                    </a:p>
                  </a:txBody>
                  <a:tcPr/>
                </a:tc>
                <a:extLst>
                  <a:ext uri="{0D108BD9-81ED-4DB2-BD59-A6C34878D82A}">
                    <a16:rowId xmlns:a16="http://schemas.microsoft.com/office/drawing/2014/main" val="2482063252"/>
                  </a:ext>
                </a:extLst>
              </a:tr>
              <a:tr h="558732">
                <a:tc>
                  <a:txBody>
                    <a:bodyPr/>
                    <a:lstStyle/>
                    <a:p>
                      <a:pPr algn="ctr"/>
                      <a:r>
                        <a:rPr lang="en-US" sz="2000" dirty="0"/>
                        <a:t>December</a:t>
                      </a:r>
                    </a:p>
                  </a:txBody>
                  <a:tcPr/>
                </a:tc>
                <a:tc>
                  <a:txBody>
                    <a:bodyPr/>
                    <a:lstStyle/>
                    <a:p>
                      <a:pPr algn="ctr"/>
                      <a:r>
                        <a:rPr lang="en-US" sz="2000" dirty="0"/>
                        <a:t>50%</a:t>
                      </a:r>
                    </a:p>
                  </a:txBody>
                  <a:tcPr/>
                </a:tc>
                <a:tc vMerge="1">
                  <a:txBody>
                    <a:bodyPr/>
                    <a:lstStyle/>
                    <a:p>
                      <a:pPr algn="ctr"/>
                      <a:endParaRPr lang="en-US" sz="2000" dirty="0"/>
                    </a:p>
                  </a:txBody>
                  <a:tcPr>
                    <a:solidFill>
                      <a:schemeClr val="tx2">
                        <a:lumMod val="50000"/>
                      </a:schemeClr>
                    </a:solidFill>
                  </a:tcPr>
                </a:tc>
                <a:tc>
                  <a:txBody>
                    <a:bodyPr/>
                    <a:lstStyle/>
                    <a:p>
                      <a:pPr algn="ctr"/>
                      <a:r>
                        <a:rPr lang="en-US" sz="2000" dirty="0"/>
                        <a:t>June</a:t>
                      </a:r>
                    </a:p>
                  </a:txBody>
                  <a:tcPr/>
                </a:tc>
                <a:tc>
                  <a:txBody>
                    <a:bodyPr/>
                    <a:lstStyle/>
                    <a:p>
                      <a:pPr algn="ctr"/>
                      <a:r>
                        <a:rPr lang="en-US" sz="2000" dirty="0"/>
                        <a:t>100%</a:t>
                      </a:r>
                    </a:p>
                  </a:txBody>
                  <a:tcPr/>
                </a:tc>
                <a:extLst>
                  <a:ext uri="{0D108BD9-81ED-4DB2-BD59-A6C34878D82A}">
                    <a16:rowId xmlns:a16="http://schemas.microsoft.com/office/drawing/2014/main" val="2436538611"/>
                  </a:ext>
                </a:extLst>
              </a:tr>
            </a:tbl>
          </a:graphicData>
        </a:graphic>
      </p:graphicFrame>
    </p:spTree>
    <p:extLst>
      <p:ext uri="{BB962C8B-B14F-4D97-AF65-F5344CB8AC3E}">
        <p14:creationId xmlns:p14="http://schemas.microsoft.com/office/powerpoint/2010/main" val="3031095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F386D1-516F-41FB-AD2E-F9F2809984B4}"/>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332">
              <a:defRPr/>
            </a:pPr>
            <a:r>
              <a:rPr lang="en-US" dirty="0">
                <a:solidFill>
                  <a:srgbClr val="4472C4"/>
                </a:solidFill>
                <a:latin typeface="Calibri Light" panose="020F0302020204030204"/>
              </a:rPr>
              <a:t>QUESTIONS</a:t>
            </a:r>
          </a:p>
        </p:txBody>
      </p:sp>
      <p:sp>
        <p:nvSpPr>
          <p:cNvPr id="4" name="Content Placeholder 2">
            <a:extLst>
              <a:ext uri="{FF2B5EF4-FFF2-40B4-BE49-F238E27FC236}">
                <a16:creationId xmlns:a16="http://schemas.microsoft.com/office/drawing/2014/main" id="{05C11F92-6975-4C01-9F47-95DFF333743F}"/>
              </a:ext>
            </a:extLst>
          </p:cNvPr>
          <p:cNvSpPr txBox="1">
            <a:spLocks/>
          </p:cNvSpPr>
          <p:nvPr/>
        </p:nvSpPr>
        <p:spPr>
          <a:xfrm>
            <a:off x="4976036" y="963881"/>
            <a:ext cx="6377769" cy="4930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898" indent="0" defTabSz="914332">
              <a:buNone/>
              <a:defRPr/>
            </a:pPr>
            <a:r>
              <a:rPr lang="en-US" sz="2400">
                <a:solidFill>
                  <a:sysClr val="windowText" lastClr="000000"/>
                </a:solidFill>
                <a:latin typeface="Calibri" panose="020F0502020204030204"/>
              </a:rPr>
              <a:t>If there are additional questions about the child support performance measures, please contact the designated regional child support representative for your county.</a:t>
            </a:r>
            <a:endParaRPr lang="en-US" sz="2400" dirty="0">
              <a:solidFill>
                <a:sysClr val="windowText" lastClr="000000"/>
              </a:solidFill>
              <a:latin typeface="Calibri" panose="020F0502020204030204"/>
            </a:endParaRPr>
          </a:p>
        </p:txBody>
      </p:sp>
      <p:cxnSp>
        <p:nvCxnSpPr>
          <p:cNvPr id="6" name="Straight Connector 5">
            <a:extLst>
              <a:ext uri="{FF2B5EF4-FFF2-40B4-BE49-F238E27FC236}">
                <a16:creationId xmlns:a16="http://schemas.microsoft.com/office/drawing/2014/main" id="{970B1B08-D9D0-4971-BC41-A60C871016DF}"/>
              </a:ext>
            </a:extLst>
          </p:cNvPr>
          <p:cNvCxnSpPr/>
          <p:nvPr/>
        </p:nvCxnSpPr>
        <p:spPr>
          <a:xfrm>
            <a:off x="4714613" y="1635853"/>
            <a:ext cx="0" cy="3212984"/>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3532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AB0A-8D0B-43A5-BD5D-68D2899D8431}"/>
              </a:ext>
            </a:extLst>
          </p:cNvPr>
          <p:cNvSpPr>
            <a:spLocks noGrp="1"/>
          </p:cNvSpPr>
          <p:nvPr>
            <p:ph type="title"/>
          </p:nvPr>
        </p:nvSpPr>
        <p:spPr>
          <a:xfrm>
            <a:off x="1016609" y="2880360"/>
            <a:ext cx="10457689" cy="548640"/>
          </a:xfrm>
        </p:spPr>
        <p:txBody>
          <a:bodyPr>
            <a:normAutofit fontScale="90000"/>
          </a:bodyPr>
          <a:lstStyle/>
          <a:p>
            <a:pPr algn="ctr"/>
            <a:r>
              <a:rPr lang="en-US" sz="5400" dirty="0"/>
              <a:t>STATE PERFORMANCE MEASURES</a:t>
            </a:r>
          </a:p>
        </p:txBody>
      </p:sp>
      <p:sp>
        <p:nvSpPr>
          <p:cNvPr id="3" name="Subtitle 2">
            <a:extLst>
              <a:ext uri="{FF2B5EF4-FFF2-40B4-BE49-F238E27FC236}">
                <a16:creationId xmlns:a16="http://schemas.microsoft.com/office/drawing/2014/main" id="{4DAC03BB-D777-4260-92BF-4444E526EF24}"/>
              </a:ext>
            </a:extLst>
          </p:cNvPr>
          <p:cNvSpPr>
            <a:spLocks noGrp="1"/>
          </p:cNvSpPr>
          <p:nvPr>
            <p:ph type="subTitle" idx="4294967295"/>
          </p:nvPr>
        </p:nvSpPr>
        <p:spPr>
          <a:xfrm>
            <a:off x="1322655" y="2053262"/>
            <a:ext cx="9144000" cy="441783"/>
          </a:xfrm>
          <a:prstGeom prst="rect">
            <a:avLst/>
          </a:prstGeom>
        </p:spPr>
        <p:txBody>
          <a:bodyPr>
            <a:normAutofit/>
          </a:bodyPr>
          <a:lstStyle/>
          <a:p>
            <a:pPr marL="0" indent="0" algn="ctr">
              <a:buNone/>
            </a:pPr>
            <a:r>
              <a:rPr lang="en-US" b="0" dirty="0">
                <a:ln w="0"/>
                <a:solidFill>
                  <a:schemeClr val="tx2">
                    <a:lumMod val="75000"/>
                  </a:schemeClr>
                </a:solidFill>
                <a:effectLst>
                  <a:outerShdw blurRad="38100" dist="25400" dir="5400000" algn="ctr" rotWithShape="0">
                    <a:srgbClr val="6E747A">
                      <a:alpha val="43000"/>
                    </a:srgbClr>
                  </a:outerShdw>
                </a:effectLst>
              </a:rPr>
              <a:t>North Carolina Economic &amp; Family Services (EFS)</a:t>
            </a:r>
          </a:p>
          <a:p>
            <a:pPr marL="0" indent="0" algn="ctr">
              <a:buNone/>
            </a:pPr>
            <a:endParaRPr lang="en-US" dirty="0">
              <a:solidFill>
                <a:schemeClr val="tx2">
                  <a:lumMod val="75000"/>
                </a:schemeClr>
              </a:solidFill>
            </a:endParaRPr>
          </a:p>
        </p:txBody>
      </p:sp>
      <p:sp>
        <p:nvSpPr>
          <p:cNvPr id="4" name="TextBox 3">
            <a:extLst>
              <a:ext uri="{FF2B5EF4-FFF2-40B4-BE49-F238E27FC236}">
                <a16:creationId xmlns:a16="http://schemas.microsoft.com/office/drawing/2014/main" id="{0D463762-8DE8-4375-A53B-9C90FEA89099}"/>
              </a:ext>
            </a:extLst>
          </p:cNvPr>
          <p:cNvSpPr txBox="1"/>
          <p:nvPr/>
        </p:nvSpPr>
        <p:spPr>
          <a:xfrm>
            <a:off x="4412613" y="4748589"/>
            <a:ext cx="3171039" cy="923330"/>
          </a:xfrm>
          <a:prstGeom prst="rect">
            <a:avLst/>
          </a:prstGeom>
          <a:noFill/>
        </p:spPr>
        <p:txBody>
          <a:bodyPr wrap="square" rtlCol="0">
            <a:spAutoFit/>
          </a:bodyPr>
          <a:lstStyle/>
          <a:p>
            <a:pPr algn="ctr"/>
            <a:r>
              <a:rPr lang="en-US" dirty="0">
                <a:solidFill>
                  <a:schemeClr val="tx2">
                    <a:lumMod val="75000"/>
                  </a:schemeClr>
                </a:solidFill>
                <a:latin typeface="Calibri" panose="020F0502020204030204"/>
              </a:rPr>
              <a:t>Available CSDW Reports ONLY</a:t>
            </a:r>
          </a:p>
          <a:p>
            <a:pPr algn="ctr"/>
            <a:endParaRPr lang="en-US" dirty="0">
              <a:solidFill>
                <a:schemeClr val="tx2">
                  <a:lumMod val="75000"/>
                </a:schemeClr>
              </a:solidFill>
              <a:latin typeface="Calibri" panose="020F0502020204030204"/>
            </a:endParaRPr>
          </a:p>
          <a:p>
            <a:pPr algn="ctr"/>
            <a:r>
              <a:rPr lang="en-US" dirty="0">
                <a:solidFill>
                  <a:schemeClr val="tx2">
                    <a:lumMod val="75000"/>
                  </a:schemeClr>
                </a:solidFill>
                <a:latin typeface="Calibri" panose="020F0502020204030204"/>
              </a:rPr>
              <a:t>FNS4, WF1, WF2, WF3, WF4</a:t>
            </a:r>
          </a:p>
        </p:txBody>
      </p:sp>
    </p:spTree>
    <p:extLst>
      <p:ext uri="{BB962C8B-B14F-4D97-AF65-F5344CB8AC3E}">
        <p14:creationId xmlns:p14="http://schemas.microsoft.com/office/powerpoint/2010/main" val="4172857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5E7140-E8F0-4422-B3FC-69FDFD0D0450}"/>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32">
              <a:defRPr/>
            </a:pPr>
            <a:r>
              <a:rPr lang="en-US" sz="4100" b="1">
                <a:solidFill>
                  <a:srgbClr val="4472C4"/>
                </a:solidFill>
                <a:latin typeface="Calibri Light" panose="020F0302020204030204"/>
              </a:rPr>
              <a:t>WHAT ARE THE EFS PERFORMANCE MEASURES AVAILABLE IN CSDW</a:t>
            </a:r>
            <a:endParaRPr lang="en-US" sz="4100" b="1" dirty="0">
              <a:solidFill>
                <a:srgbClr val="4472C4"/>
              </a:solidFill>
              <a:latin typeface="Calibri Light" panose="020F0302020204030204"/>
            </a:endParaRPr>
          </a:p>
        </p:txBody>
      </p:sp>
      <p:sp>
        <p:nvSpPr>
          <p:cNvPr id="5" name="Subtitle 2">
            <a:extLst>
              <a:ext uri="{FF2B5EF4-FFF2-40B4-BE49-F238E27FC236}">
                <a16:creationId xmlns:a16="http://schemas.microsoft.com/office/drawing/2014/main" id="{B137B10F-9B44-4083-B039-594B6AD36D9C}"/>
              </a:ext>
            </a:extLst>
          </p:cNvPr>
          <p:cNvSpPr txBox="1">
            <a:spLocks/>
          </p:cNvSpPr>
          <p:nvPr/>
        </p:nvSpPr>
        <p:spPr>
          <a:xfrm>
            <a:off x="4976036" y="963881"/>
            <a:ext cx="6377769" cy="49302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32">
              <a:defRPr/>
            </a:pPr>
            <a:r>
              <a:rPr lang="en-US">
                <a:solidFill>
                  <a:sysClr val="windowText" lastClr="000000"/>
                </a:solidFill>
                <a:latin typeface="Calibri" panose="020F0502020204030204"/>
              </a:rPr>
              <a:t>There are five EFS HB630 performance measure reports available via CSDW. Those measures are listed below: </a:t>
            </a:r>
          </a:p>
          <a:p>
            <a:pPr indent="-228584" algn="l" defTabSz="914332">
              <a:buFont typeface="Arial" panose="020B0604020202020204" pitchFamily="34" charset="0"/>
              <a:buChar char="•"/>
              <a:defRPr/>
            </a:pPr>
            <a:endParaRPr lang="en-US">
              <a:solidFill>
                <a:sysClr val="windowText" lastClr="000000"/>
              </a:solidFill>
              <a:latin typeface="Calibri" panose="020F0502020204030204"/>
            </a:endParaRPr>
          </a:p>
          <a:p>
            <a:pPr marL="342874" indent="-228584" algn="l" defTabSz="914332">
              <a:buFont typeface="Arial" panose="020B0604020202020204" pitchFamily="34" charset="0"/>
              <a:buChar char="•"/>
              <a:defRPr/>
            </a:pPr>
            <a:r>
              <a:rPr lang="en-US">
                <a:solidFill>
                  <a:sysClr val="windowText" lastClr="000000"/>
                </a:solidFill>
                <a:latin typeface="Calibri" panose="020F0502020204030204"/>
              </a:rPr>
              <a:t>FNS4 – Timely Establishment of PI Claims</a:t>
            </a:r>
          </a:p>
          <a:p>
            <a:pPr marL="342874" indent="-228584" algn="l" defTabSz="914332">
              <a:buFont typeface="Arial" panose="020B0604020202020204" pitchFamily="34" charset="0"/>
              <a:buChar char="•"/>
              <a:defRPr/>
            </a:pPr>
            <a:r>
              <a:rPr lang="en-US">
                <a:solidFill>
                  <a:sysClr val="windowText" lastClr="000000"/>
                </a:solidFill>
                <a:latin typeface="Calibri" panose="020F0502020204030204"/>
              </a:rPr>
              <a:t>WF1 – Documentation of Required Hours of All Work-Eligible Individuals </a:t>
            </a:r>
          </a:p>
          <a:p>
            <a:pPr marL="342874" indent="-228584" algn="l" defTabSz="914332">
              <a:buFont typeface="Arial" panose="020B0604020202020204" pitchFamily="34" charset="0"/>
              <a:buChar char="•"/>
              <a:defRPr/>
            </a:pPr>
            <a:r>
              <a:rPr lang="en-US">
                <a:solidFill>
                  <a:sysClr val="windowText" lastClr="000000"/>
                </a:solidFill>
                <a:latin typeface="Calibri" panose="020F0502020204030204"/>
              </a:rPr>
              <a:t>WF2 – Documentation of Required Hours of Two-Parent Families with Work Eligible Individuals</a:t>
            </a:r>
          </a:p>
          <a:p>
            <a:pPr marL="342874" indent="-228584" algn="l" defTabSz="914332">
              <a:buFont typeface="Arial" panose="020B0604020202020204" pitchFamily="34" charset="0"/>
              <a:buChar char="•"/>
              <a:defRPr/>
            </a:pPr>
            <a:r>
              <a:rPr lang="en-US">
                <a:solidFill>
                  <a:sysClr val="windowText" lastClr="000000"/>
                </a:solidFill>
                <a:latin typeface="Calibri" panose="020F0502020204030204"/>
              </a:rPr>
              <a:t>WF3 – Timely Application Processing</a:t>
            </a:r>
          </a:p>
          <a:p>
            <a:pPr marL="342874" indent="-228584" algn="l" defTabSz="914332">
              <a:buFont typeface="Arial" panose="020B0604020202020204" pitchFamily="34" charset="0"/>
              <a:buChar char="•"/>
              <a:defRPr/>
            </a:pPr>
            <a:r>
              <a:rPr lang="en-US">
                <a:solidFill>
                  <a:sysClr val="windowText" lastClr="000000"/>
                </a:solidFill>
                <a:latin typeface="Calibri" panose="020F0502020204030204"/>
              </a:rPr>
              <a:t>WF4 – Timely Recertification Processing</a:t>
            </a:r>
          </a:p>
          <a:p>
            <a:pPr marL="285730" indent="-228584" algn="l" defTabSz="914332">
              <a:buFont typeface="Arial" panose="020B0604020202020204" pitchFamily="34" charset="0"/>
              <a:buChar char="•"/>
              <a:defRPr/>
            </a:pPr>
            <a:endParaRPr lang="en-US" b="1">
              <a:solidFill>
                <a:sysClr val="windowText" lastClr="000000"/>
              </a:solidFill>
              <a:latin typeface="Calibri" panose="020F0502020204030204"/>
            </a:endParaRPr>
          </a:p>
          <a:p>
            <a:pPr indent="-228584" algn="l" defTabSz="914332">
              <a:buFont typeface="Arial" panose="020B0604020202020204" pitchFamily="34" charset="0"/>
              <a:buChar char="•"/>
              <a:defRPr/>
            </a:pPr>
            <a:endParaRPr lang="en-US" b="1" dirty="0">
              <a:solidFill>
                <a:sysClr val="windowText" lastClr="000000"/>
              </a:solidFill>
              <a:latin typeface="Calibri" panose="020F0502020204030204"/>
            </a:endParaRPr>
          </a:p>
        </p:txBody>
      </p:sp>
      <p:cxnSp>
        <p:nvCxnSpPr>
          <p:cNvPr id="7" name="Straight Connector 6">
            <a:extLst>
              <a:ext uri="{FF2B5EF4-FFF2-40B4-BE49-F238E27FC236}">
                <a16:creationId xmlns:a16="http://schemas.microsoft.com/office/drawing/2014/main" id="{8FDA7777-5CCB-45B8-B81B-D8C90C854F32}"/>
              </a:ext>
            </a:extLst>
          </p:cNvPr>
          <p:cNvCxnSpPr/>
          <p:nvPr/>
        </p:nvCxnSpPr>
        <p:spPr>
          <a:xfrm>
            <a:off x="4655891" y="1426131"/>
            <a:ext cx="0" cy="390927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92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500"/>
                                        <p:tgtEl>
                                          <p:spTgt spid="5">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500"/>
                                        <p:tgtEl>
                                          <p:spTgt spid="5">
                                            <p:txEl>
                                              <p:pRg st="3" end="3"/>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500"/>
                                        <p:tgtEl>
                                          <p:spTgt spid="5">
                                            <p:txEl>
                                              <p:pRg st="4" end="4"/>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1500"/>
                                        <p:tgtEl>
                                          <p:spTgt spid="5">
                                            <p:txEl>
                                              <p:pRg st="5" end="5"/>
                                            </p:txEl>
                                          </p:spTgt>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FNS4: The County will ensure that 90% of Program Integrity claims are established within 180 days of the date of discovery.</a:t>
            </a:r>
          </a:p>
        </p:txBody>
      </p:sp>
      <p:grpSp>
        <p:nvGrpSpPr>
          <p:cNvPr id="3" name="Group 2">
            <a:extLst>
              <a:ext uri="{FF2B5EF4-FFF2-40B4-BE49-F238E27FC236}">
                <a16:creationId xmlns:a16="http://schemas.microsoft.com/office/drawing/2014/main" id="{69F2C010-D97C-48D7-AFB7-5F11178F4DE8}"/>
              </a:ext>
            </a:extLst>
          </p:cNvPr>
          <p:cNvGrpSpPr/>
          <p:nvPr/>
        </p:nvGrpSpPr>
        <p:grpSpPr>
          <a:xfrm>
            <a:off x="4868349" y="3658336"/>
            <a:ext cx="2558019" cy="879329"/>
            <a:chOff x="2073854" y="3192884"/>
            <a:chExt cx="2863345" cy="1160637"/>
          </a:xfrm>
          <a:solidFill>
            <a:schemeClr val="accent3">
              <a:lumMod val="60000"/>
              <a:lumOff val="40000"/>
            </a:schemeClr>
          </a:solidFill>
        </p:grpSpPr>
        <p:sp>
          <p:nvSpPr>
            <p:cNvPr id="5" name="Rectangle 4"/>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6" name="Oval 5"/>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7" name="Oval 6"/>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grpSp>
      <p:sp>
        <p:nvSpPr>
          <p:cNvPr id="4" name="TextBox 3"/>
          <p:cNvSpPr txBox="1"/>
          <p:nvPr/>
        </p:nvSpPr>
        <p:spPr>
          <a:xfrm>
            <a:off x="3516928" y="2780170"/>
            <a:ext cx="4965789" cy="707886"/>
          </a:xfrm>
          <a:prstGeom prst="rect">
            <a:avLst/>
          </a:prstGeom>
          <a:noFill/>
        </p:spPr>
        <p:txBody>
          <a:bodyPr wrap="square" rtlCol="0">
            <a:spAutoFit/>
          </a:bodyPr>
          <a:lstStyle/>
          <a:p>
            <a:pPr algn="ctr" defTabSz="457167">
              <a:defRPr/>
            </a:pPr>
            <a:r>
              <a:rPr lang="en-US" altLang="en-US" sz="2000" b="1" dirty="0">
                <a:solidFill>
                  <a:srgbClr val="000000"/>
                </a:solidFill>
                <a:latin typeface="Century Schoolbook" panose="02040604050505020304"/>
              </a:rPr>
              <a:t>Number of Claims Established in 180 days or less</a:t>
            </a:r>
            <a:endParaRPr lang="en-US" dirty="0">
              <a:solidFill>
                <a:srgbClr val="000000"/>
              </a:solidFill>
              <a:latin typeface="Century Schoolbook" panose="02040604050505020304"/>
            </a:endParaRPr>
          </a:p>
        </p:txBody>
      </p:sp>
      <p:sp>
        <p:nvSpPr>
          <p:cNvPr id="9" name="TextBox 8"/>
          <p:cNvSpPr txBox="1"/>
          <p:nvPr/>
        </p:nvSpPr>
        <p:spPr>
          <a:xfrm>
            <a:off x="3516928" y="4574464"/>
            <a:ext cx="4965789" cy="984885"/>
          </a:xfrm>
          <a:prstGeom prst="rect">
            <a:avLst/>
          </a:prstGeom>
          <a:noFill/>
        </p:spPr>
        <p:txBody>
          <a:bodyPr wrap="square" rtlCol="0">
            <a:spAutoFit/>
          </a:bodyPr>
          <a:lstStyle/>
          <a:p>
            <a:pPr algn="ctr" defTabSz="457167">
              <a:defRPr/>
            </a:pPr>
            <a:r>
              <a:rPr lang="en-US" altLang="en-US" sz="2000" b="1" dirty="0">
                <a:solidFill>
                  <a:srgbClr val="000000"/>
                </a:solidFill>
                <a:latin typeface="Century Schoolbook" panose="02040604050505020304"/>
              </a:rPr>
              <a:t>Total Number of Claims Established During the Month</a:t>
            </a:r>
            <a:endParaRPr lang="en-US" altLang="en-US" sz="1600" dirty="0">
              <a:solidFill>
                <a:srgbClr val="000000"/>
              </a:solidFill>
              <a:latin typeface="Century Schoolbook" panose="02040604050505020304"/>
            </a:endParaRPr>
          </a:p>
          <a:p>
            <a:pPr defTabSz="457167">
              <a:defRPr/>
            </a:pPr>
            <a:endParaRPr lang="en-US" b="1" dirty="0">
              <a:solidFill>
                <a:srgbClr val="000000"/>
              </a:solidFill>
              <a:latin typeface="Century Schoolbook" panose="02040604050505020304"/>
            </a:endParaRPr>
          </a:p>
        </p:txBody>
      </p:sp>
      <p:sp>
        <p:nvSpPr>
          <p:cNvPr id="11" name="TextBox 10">
            <a:extLst>
              <a:ext uri="{FF2B5EF4-FFF2-40B4-BE49-F238E27FC236}">
                <a16:creationId xmlns:a16="http://schemas.microsoft.com/office/drawing/2014/main" id="{3B1D650A-ABE0-479E-A750-876AE355D2E6}"/>
              </a:ext>
            </a:extLst>
          </p:cNvPr>
          <p:cNvSpPr txBox="1"/>
          <p:nvPr/>
        </p:nvSpPr>
        <p:spPr>
          <a:xfrm>
            <a:off x="3904068" y="1752649"/>
            <a:ext cx="4383873" cy="646331"/>
          </a:xfrm>
          <a:prstGeom prst="rect">
            <a:avLst/>
          </a:prstGeom>
          <a:noFill/>
        </p:spPr>
        <p:txBody>
          <a:bodyPr wrap="square" rtlCol="0">
            <a:spAutoFit/>
          </a:bodyPr>
          <a:lstStyle/>
          <a:p>
            <a:pPr algn="ctr"/>
            <a:r>
              <a:rPr lang="en-US" dirty="0"/>
              <a:t>FNS Manual Section 800</a:t>
            </a:r>
          </a:p>
          <a:p>
            <a:pPr algn="ctr"/>
            <a:r>
              <a:rPr lang="en-US" dirty="0"/>
              <a:t>Federal Requirement 7 CFR 273.18</a:t>
            </a:r>
          </a:p>
        </p:txBody>
      </p:sp>
    </p:spTree>
    <p:extLst>
      <p:ext uri="{BB962C8B-B14F-4D97-AF65-F5344CB8AC3E}">
        <p14:creationId xmlns:p14="http://schemas.microsoft.com/office/powerpoint/2010/main" val="621075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364005" y="4239709"/>
            <a:ext cx="2890923" cy="548640"/>
          </a:xfrm>
        </p:spPr>
        <p:txBody>
          <a:bodyPr vert="horz" lIns="91440" tIns="45720" rIns="91440" bIns="45720" rtlCol="0" anchor="b">
            <a:normAutofit fontScale="90000"/>
          </a:bodyPr>
          <a:lstStyle/>
          <a:p>
            <a:pPr>
              <a:lnSpc>
                <a:spcPct val="85000"/>
              </a:lnSpc>
            </a:pPr>
            <a:r>
              <a:rPr lang="en-US" sz="2400" b="0" dirty="0"/>
              <a:t>Folders&gt;Public Folders&gt;DHHS Main Document&gt;HB630 Performance Measures&gt;FNS</a:t>
            </a:r>
            <a:br>
              <a:rPr lang="en-US" sz="2400" dirty="0"/>
            </a:br>
            <a:br>
              <a:rPr lang="en-US" sz="2400" dirty="0"/>
            </a:br>
            <a:br>
              <a:rPr lang="en-US" sz="2400" dirty="0"/>
            </a:br>
            <a:r>
              <a:rPr lang="en-US" sz="2400" dirty="0"/>
              <a:t>REPORT NAME: FNS Claims Established During Specified Report Month</a:t>
            </a:r>
          </a:p>
        </p:txBody>
      </p:sp>
      <p:pic>
        <p:nvPicPr>
          <p:cNvPr id="5" name="Picture 4">
            <a:extLst>
              <a:ext uri="{FF2B5EF4-FFF2-40B4-BE49-F238E27FC236}">
                <a16:creationId xmlns:a16="http://schemas.microsoft.com/office/drawing/2014/main" id="{5A33FA58-B55D-4D1D-8D87-B1EE90B6D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261" y="553673"/>
            <a:ext cx="8337737" cy="5932299"/>
          </a:xfrm>
          <a:prstGeom prst="rect">
            <a:avLst/>
          </a:prstGeom>
        </p:spPr>
      </p:pic>
    </p:spTree>
    <p:extLst>
      <p:ext uri="{BB962C8B-B14F-4D97-AF65-F5344CB8AC3E}">
        <p14:creationId xmlns:p14="http://schemas.microsoft.com/office/powerpoint/2010/main" val="234050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0B446-E6C8-434D-AF51-42661ADE9267}"/>
              </a:ext>
            </a:extLst>
          </p:cNvPr>
          <p:cNvSpPr>
            <a:spLocks noGrp="1"/>
          </p:cNvSpPr>
          <p:nvPr>
            <p:ph type="body" idx="4294967295"/>
          </p:nvPr>
        </p:nvSpPr>
        <p:spPr>
          <a:xfrm>
            <a:off x="158623" y="1047115"/>
            <a:ext cx="5157788" cy="823912"/>
          </a:xfrm>
          <a:prstGeom prst="rect">
            <a:avLst/>
          </a:prstGeom>
        </p:spPr>
        <p:txBody>
          <a:bodyPr/>
          <a:lstStyle/>
          <a:p>
            <a:pPr marL="0" indent="0" algn="ctr">
              <a:buNone/>
            </a:pPr>
            <a:r>
              <a:rPr lang="en-US" b="0" dirty="0"/>
              <a:t>After clicking the report to run, a prompt box comes up.</a:t>
            </a:r>
          </a:p>
        </p:txBody>
      </p:sp>
      <p:sp>
        <p:nvSpPr>
          <p:cNvPr id="5" name="Text Placeholder 4">
            <a:extLst>
              <a:ext uri="{FF2B5EF4-FFF2-40B4-BE49-F238E27FC236}">
                <a16:creationId xmlns:a16="http://schemas.microsoft.com/office/drawing/2014/main" id="{70A53D60-E3C7-4B78-86CA-CF7F4663371A}"/>
              </a:ext>
            </a:extLst>
          </p:cNvPr>
          <p:cNvSpPr>
            <a:spLocks noGrp="1"/>
          </p:cNvSpPr>
          <p:nvPr>
            <p:ph type="body" sz="quarter" idx="4294967295"/>
          </p:nvPr>
        </p:nvSpPr>
        <p:spPr>
          <a:xfrm>
            <a:off x="3" y="4097698"/>
            <a:ext cx="5183188" cy="823913"/>
          </a:xfrm>
          <a:prstGeom prst="rect">
            <a:avLst/>
          </a:prstGeom>
        </p:spPr>
        <p:txBody>
          <a:bodyPr/>
          <a:lstStyle/>
          <a:p>
            <a:pPr marL="0" indent="0" algn="ctr">
              <a:buNone/>
            </a:pPr>
            <a:r>
              <a:rPr lang="en-US" b="0" dirty="0"/>
              <a:t>You may need to “Refresh Values” to see a list of available selections.</a:t>
            </a:r>
          </a:p>
        </p:txBody>
      </p:sp>
      <p:pic>
        <p:nvPicPr>
          <p:cNvPr id="8" name="Picture 7">
            <a:extLst>
              <a:ext uri="{FF2B5EF4-FFF2-40B4-BE49-F238E27FC236}">
                <a16:creationId xmlns:a16="http://schemas.microsoft.com/office/drawing/2014/main" id="{E98E1409-BE03-451E-BBD1-0F04CA063D59}"/>
              </a:ext>
            </a:extLst>
          </p:cNvPr>
          <p:cNvPicPr/>
          <p:nvPr/>
        </p:nvPicPr>
        <p:blipFill>
          <a:blip r:embed="rId2"/>
          <a:stretch>
            <a:fillRect/>
          </a:stretch>
        </p:blipFill>
        <p:spPr>
          <a:xfrm>
            <a:off x="5208864" y="453498"/>
            <a:ext cx="5943600" cy="3115945"/>
          </a:xfrm>
          <a:prstGeom prst="rect">
            <a:avLst/>
          </a:prstGeom>
        </p:spPr>
      </p:pic>
      <p:pic>
        <p:nvPicPr>
          <p:cNvPr id="9" name="Picture 8">
            <a:extLst>
              <a:ext uri="{FF2B5EF4-FFF2-40B4-BE49-F238E27FC236}">
                <a16:creationId xmlns:a16="http://schemas.microsoft.com/office/drawing/2014/main" id="{21935326-B1AD-4D1F-932A-D6CAB54A0648}"/>
              </a:ext>
            </a:extLst>
          </p:cNvPr>
          <p:cNvPicPr/>
          <p:nvPr/>
        </p:nvPicPr>
        <p:blipFill>
          <a:blip r:embed="rId3"/>
          <a:stretch>
            <a:fillRect/>
          </a:stretch>
        </p:blipFill>
        <p:spPr>
          <a:xfrm>
            <a:off x="5171116" y="3582958"/>
            <a:ext cx="6019101" cy="2961991"/>
          </a:xfrm>
          <a:prstGeom prst="rect">
            <a:avLst/>
          </a:prstGeom>
        </p:spPr>
      </p:pic>
    </p:spTree>
    <p:extLst>
      <p:ext uri="{BB962C8B-B14F-4D97-AF65-F5344CB8AC3E}">
        <p14:creationId xmlns:p14="http://schemas.microsoft.com/office/powerpoint/2010/main" val="3993810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DCA2E-307F-44BF-9918-D8411DEC7816}"/>
              </a:ext>
            </a:extLst>
          </p:cNvPr>
          <p:cNvSpPr>
            <a:spLocks noGrp="1"/>
          </p:cNvSpPr>
          <p:nvPr>
            <p:ph type="title"/>
          </p:nvPr>
        </p:nvSpPr>
        <p:spPr>
          <a:xfrm>
            <a:off x="957856" y="403328"/>
            <a:ext cx="10457689" cy="548640"/>
          </a:xfrm>
        </p:spPr>
        <p:txBody>
          <a:bodyPr/>
          <a:lstStyle/>
          <a:p>
            <a:pPr algn="ctr"/>
            <a:r>
              <a:rPr lang="en-US" dirty="0"/>
              <a:t>Two Tabs – Detail &amp; Aggregate</a:t>
            </a:r>
          </a:p>
        </p:txBody>
      </p:sp>
      <p:sp>
        <p:nvSpPr>
          <p:cNvPr id="4" name="TextBox 3">
            <a:extLst>
              <a:ext uri="{FF2B5EF4-FFF2-40B4-BE49-F238E27FC236}">
                <a16:creationId xmlns:a16="http://schemas.microsoft.com/office/drawing/2014/main" id="{A8DF7203-16EE-4494-A769-3C1710E446C5}"/>
              </a:ext>
            </a:extLst>
          </p:cNvPr>
          <p:cNvSpPr txBox="1"/>
          <p:nvPr/>
        </p:nvSpPr>
        <p:spPr>
          <a:xfrm>
            <a:off x="1478664" y="1021791"/>
            <a:ext cx="3420509" cy="923330"/>
          </a:xfrm>
          <a:prstGeom prst="rect">
            <a:avLst/>
          </a:prstGeom>
          <a:noFill/>
        </p:spPr>
        <p:txBody>
          <a:bodyPr wrap="square" rtlCol="0">
            <a:spAutoFit/>
          </a:bodyPr>
          <a:lstStyle/>
          <a:p>
            <a:pPr algn="ctr"/>
            <a:r>
              <a:rPr lang="en-US" b="1" dirty="0"/>
              <a:t>TAB 1: </a:t>
            </a:r>
          </a:p>
          <a:p>
            <a:pPr algn="ctr"/>
            <a:r>
              <a:rPr lang="en-US" b="1" dirty="0"/>
              <a:t>Claims Established During Specified Report Month</a:t>
            </a:r>
          </a:p>
        </p:txBody>
      </p:sp>
      <p:sp>
        <p:nvSpPr>
          <p:cNvPr id="5" name="TextBox 4">
            <a:extLst>
              <a:ext uri="{FF2B5EF4-FFF2-40B4-BE49-F238E27FC236}">
                <a16:creationId xmlns:a16="http://schemas.microsoft.com/office/drawing/2014/main" id="{0712F19B-4C36-4578-84A2-3C1F1318660E}"/>
              </a:ext>
            </a:extLst>
          </p:cNvPr>
          <p:cNvSpPr txBox="1"/>
          <p:nvPr/>
        </p:nvSpPr>
        <p:spPr>
          <a:xfrm>
            <a:off x="7916919" y="1029084"/>
            <a:ext cx="2986324" cy="923330"/>
          </a:xfrm>
          <a:prstGeom prst="rect">
            <a:avLst/>
          </a:prstGeom>
          <a:noFill/>
        </p:spPr>
        <p:txBody>
          <a:bodyPr wrap="square" rtlCol="0">
            <a:spAutoFit/>
          </a:bodyPr>
          <a:lstStyle/>
          <a:p>
            <a:pPr algn="ctr"/>
            <a:r>
              <a:rPr lang="en-US" b="1" dirty="0"/>
              <a:t>TAB 2:</a:t>
            </a:r>
          </a:p>
          <a:p>
            <a:pPr algn="ctr"/>
            <a:r>
              <a:rPr lang="en-US" b="1" dirty="0"/>
              <a:t>Percent of claims established timely</a:t>
            </a:r>
          </a:p>
        </p:txBody>
      </p:sp>
      <p:pic>
        <p:nvPicPr>
          <p:cNvPr id="6" name="Picture 5">
            <a:extLst>
              <a:ext uri="{FF2B5EF4-FFF2-40B4-BE49-F238E27FC236}">
                <a16:creationId xmlns:a16="http://schemas.microsoft.com/office/drawing/2014/main" id="{2906D060-A629-4BB0-BEAD-5E2A655B18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527" y="1986803"/>
            <a:ext cx="5943600" cy="2926080"/>
          </a:xfrm>
          <a:prstGeom prst="rect">
            <a:avLst/>
          </a:prstGeom>
          <a:noFill/>
          <a:ln>
            <a:noFill/>
          </a:ln>
        </p:spPr>
      </p:pic>
      <p:pic>
        <p:nvPicPr>
          <p:cNvPr id="7" name="Picture 6">
            <a:extLst>
              <a:ext uri="{FF2B5EF4-FFF2-40B4-BE49-F238E27FC236}">
                <a16:creationId xmlns:a16="http://schemas.microsoft.com/office/drawing/2014/main" id="{8E8EB9DD-EE8A-453C-AE98-29E7E470AD32}"/>
              </a:ext>
            </a:extLst>
          </p:cNvPr>
          <p:cNvPicPr/>
          <p:nvPr/>
        </p:nvPicPr>
        <p:blipFill>
          <a:blip r:embed="rId3"/>
          <a:stretch>
            <a:fillRect/>
          </a:stretch>
        </p:blipFill>
        <p:spPr>
          <a:xfrm>
            <a:off x="7019306" y="2110995"/>
            <a:ext cx="4781551" cy="1851660"/>
          </a:xfrm>
          <a:prstGeom prst="rect">
            <a:avLst/>
          </a:prstGeom>
        </p:spPr>
      </p:pic>
      <p:sp>
        <p:nvSpPr>
          <p:cNvPr id="2" name="TextBox 1">
            <a:extLst>
              <a:ext uri="{FF2B5EF4-FFF2-40B4-BE49-F238E27FC236}">
                <a16:creationId xmlns:a16="http://schemas.microsoft.com/office/drawing/2014/main" id="{79AE2994-59B0-4B21-BABB-4D1F739AC836}"/>
              </a:ext>
            </a:extLst>
          </p:cNvPr>
          <p:cNvSpPr txBox="1"/>
          <p:nvPr/>
        </p:nvSpPr>
        <p:spPr>
          <a:xfrm>
            <a:off x="371985" y="4912883"/>
            <a:ext cx="5838739" cy="1384995"/>
          </a:xfrm>
          <a:prstGeom prst="rect">
            <a:avLst/>
          </a:prstGeom>
          <a:noFill/>
        </p:spPr>
        <p:txBody>
          <a:bodyPr wrap="square" rtlCol="0">
            <a:spAutoFit/>
          </a:bodyPr>
          <a:lstStyle/>
          <a:p>
            <a:r>
              <a:rPr lang="en-US" sz="1400" dirty="0"/>
              <a:t>Detail Report – Claims Established During Specified Report Month </a:t>
            </a:r>
          </a:p>
          <a:p>
            <a:pPr marL="285730" indent="-285730">
              <a:buFont typeface="Arial" panose="020B0604020202020204" pitchFamily="34" charset="0"/>
              <a:buChar char="•"/>
            </a:pPr>
            <a:r>
              <a:rPr lang="en-US" sz="1400" dirty="0"/>
              <a:t>Shows all claims that were established in the specified month. </a:t>
            </a:r>
          </a:p>
          <a:p>
            <a:pPr marL="285730" indent="-285730">
              <a:buFont typeface="Arial" panose="020B0604020202020204" pitchFamily="34" charset="0"/>
              <a:buChar char="•"/>
            </a:pPr>
            <a:r>
              <a:rPr lang="en-US" sz="1400" dirty="0"/>
              <a:t>If they were established in 180 days or less from discovery, they are timely. </a:t>
            </a:r>
          </a:p>
          <a:p>
            <a:pPr marL="285730" indent="-285730">
              <a:buFont typeface="Arial" panose="020B0604020202020204" pitchFamily="34" charset="0"/>
              <a:buChar char="•"/>
            </a:pPr>
            <a:r>
              <a:rPr lang="en-US" sz="1400" dirty="0"/>
              <a:t>If they were established more than 180 days from discovery, they are untimely.</a:t>
            </a:r>
          </a:p>
        </p:txBody>
      </p:sp>
      <p:sp>
        <p:nvSpPr>
          <p:cNvPr id="9" name="TextBox 8">
            <a:extLst>
              <a:ext uri="{FF2B5EF4-FFF2-40B4-BE49-F238E27FC236}">
                <a16:creationId xmlns:a16="http://schemas.microsoft.com/office/drawing/2014/main" id="{9C70B0E3-3193-4776-B4C9-98355ACBC76F}"/>
              </a:ext>
            </a:extLst>
          </p:cNvPr>
          <p:cNvSpPr txBox="1"/>
          <p:nvPr/>
        </p:nvSpPr>
        <p:spPr>
          <a:xfrm>
            <a:off x="7188227" y="4208091"/>
            <a:ext cx="4443708" cy="1384995"/>
          </a:xfrm>
          <a:prstGeom prst="rect">
            <a:avLst/>
          </a:prstGeom>
          <a:noFill/>
        </p:spPr>
        <p:txBody>
          <a:bodyPr wrap="square" rtlCol="0">
            <a:spAutoFit/>
          </a:bodyPr>
          <a:lstStyle/>
          <a:p>
            <a:r>
              <a:rPr lang="en-US" sz="1400" dirty="0"/>
              <a:t>Aggregate Report – Percent of claims established timely</a:t>
            </a:r>
          </a:p>
          <a:p>
            <a:pPr marL="285730" indent="-285730">
              <a:buFont typeface="Arial" panose="020B0604020202020204" pitchFamily="34" charset="0"/>
              <a:buChar char="•"/>
            </a:pPr>
            <a:r>
              <a:rPr lang="en-US" sz="1400" dirty="0"/>
              <a:t>The numerator is the total number of claims established in 180 days or less divided by the total number of claims established during the specified month. (49/50)</a:t>
            </a:r>
          </a:p>
        </p:txBody>
      </p:sp>
      <p:cxnSp>
        <p:nvCxnSpPr>
          <p:cNvPr id="11" name="Straight Connector 10">
            <a:extLst>
              <a:ext uri="{FF2B5EF4-FFF2-40B4-BE49-F238E27FC236}">
                <a16:creationId xmlns:a16="http://schemas.microsoft.com/office/drawing/2014/main" id="{54194923-22F5-4E2B-AD60-2420B8B8167F}"/>
              </a:ext>
            </a:extLst>
          </p:cNvPr>
          <p:cNvCxnSpPr/>
          <p:nvPr/>
        </p:nvCxnSpPr>
        <p:spPr>
          <a:xfrm>
            <a:off x="6459523" y="1650747"/>
            <a:ext cx="0" cy="4388644"/>
          </a:xfrm>
          <a:prstGeom prst="line">
            <a:avLst/>
          </a:prstGeom>
          <a:ln w="12700"/>
        </p:spPr>
        <p:style>
          <a:lnRef idx="1">
            <a:schemeClr val="dk1"/>
          </a:lnRef>
          <a:fillRef idx="0">
            <a:schemeClr val="dk1"/>
          </a:fillRef>
          <a:effectRef idx="0">
            <a:schemeClr val="dk1"/>
          </a:effectRef>
          <a:fontRef idx="minor">
            <a:schemeClr val="tx1"/>
          </a:fontRef>
        </p:style>
      </p:cxnSp>
      <p:sp>
        <p:nvSpPr>
          <p:cNvPr id="10" name="Flowchart: Alternate Process 9">
            <a:extLst>
              <a:ext uri="{FF2B5EF4-FFF2-40B4-BE49-F238E27FC236}">
                <a16:creationId xmlns:a16="http://schemas.microsoft.com/office/drawing/2014/main" id="{9241C39B-96C3-4D36-AB9D-5F9366151B7A}"/>
              </a:ext>
            </a:extLst>
          </p:cNvPr>
          <p:cNvSpPr/>
          <p:nvPr/>
        </p:nvSpPr>
        <p:spPr>
          <a:xfrm>
            <a:off x="8019874" y="5704514"/>
            <a:ext cx="3212982" cy="7501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NOTE: Refer to Slide 18 for instructions on how to download &amp; save the reports.</a:t>
            </a:r>
          </a:p>
        </p:txBody>
      </p:sp>
    </p:spTree>
    <p:extLst>
      <p:ext uri="{BB962C8B-B14F-4D97-AF65-F5344CB8AC3E}">
        <p14:creationId xmlns:p14="http://schemas.microsoft.com/office/powerpoint/2010/main" val="143267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87DB-CCAA-4772-8FFC-02820BA4988D}"/>
              </a:ext>
            </a:extLst>
          </p:cNvPr>
          <p:cNvSpPr>
            <a:spLocks noGrp="1"/>
          </p:cNvSpPr>
          <p:nvPr>
            <p:ph type="title"/>
          </p:nvPr>
        </p:nvSpPr>
        <p:spPr/>
        <p:txBody>
          <a:bodyPr/>
          <a:lstStyle/>
          <a:p>
            <a:r>
              <a:rPr lang="en-US" dirty="0"/>
              <a:t>Requesting Access to CSDW</a:t>
            </a:r>
          </a:p>
        </p:txBody>
      </p:sp>
      <p:sp>
        <p:nvSpPr>
          <p:cNvPr id="3" name="Content Placeholder 2">
            <a:extLst>
              <a:ext uri="{FF2B5EF4-FFF2-40B4-BE49-F238E27FC236}">
                <a16:creationId xmlns:a16="http://schemas.microsoft.com/office/drawing/2014/main" id="{0243F7F3-0B33-416B-B6AE-C119920AD19E}"/>
              </a:ext>
            </a:extLst>
          </p:cNvPr>
          <p:cNvSpPr>
            <a:spLocks noGrp="1"/>
          </p:cNvSpPr>
          <p:nvPr>
            <p:ph sz="half" idx="4294967295"/>
          </p:nvPr>
        </p:nvSpPr>
        <p:spPr>
          <a:xfrm>
            <a:off x="578841" y="2125972"/>
            <a:ext cx="5181600" cy="2606056"/>
          </a:xfrm>
          <a:prstGeom prst="rect">
            <a:avLst/>
          </a:prstGeom>
        </p:spPr>
        <p:txBody>
          <a:bodyPr>
            <a:normAutofit/>
          </a:bodyPr>
          <a:lstStyle/>
          <a:p>
            <a:r>
              <a:rPr lang="en-US" b="0" dirty="0">
                <a:latin typeface="+mn-lt"/>
              </a:rPr>
              <a:t>Access to CSDW must be requested by your security officer via the </a:t>
            </a:r>
            <a:r>
              <a:rPr lang="en-US" b="0" dirty="0" err="1">
                <a:latin typeface="+mn-lt"/>
              </a:rPr>
              <a:t>eIRAAF</a:t>
            </a:r>
            <a:r>
              <a:rPr lang="en-US" b="0" dirty="0">
                <a:latin typeface="+mn-lt"/>
              </a:rPr>
              <a:t>.</a:t>
            </a:r>
          </a:p>
          <a:p>
            <a:pPr marL="36898" indent="0">
              <a:buNone/>
            </a:pPr>
            <a:endParaRPr lang="en-US" b="0" dirty="0">
              <a:latin typeface="+mn-lt"/>
            </a:endParaRPr>
          </a:p>
          <a:p>
            <a:pPr marL="36898" indent="0">
              <a:buNone/>
            </a:pPr>
            <a:endParaRPr lang="en-US" b="0" dirty="0">
              <a:latin typeface="+mn-lt"/>
            </a:endParaRPr>
          </a:p>
          <a:p>
            <a:r>
              <a:rPr lang="en-US" b="0" dirty="0">
                <a:latin typeface="+mn-lt"/>
              </a:rPr>
              <a:t>When requesting access, please be sure to specify the programs in which you need access to on the “GROUP” line.</a:t>
            </a:r>
          </a:p>
          <a:p>
            <a:pPr marL="0" indent="0">
              <a:buNone/>
            </a:pPr>
            <a:endParaRPr lang="en-US" b="0" dirty="0">
              <a:latin typeface="+mn-lt"/>
            </a:endParaRPr>
          </a:p>
        </p:txBody>
      </p:sp>
      <p:sp>
        <p:nvSpPr>
          <p:cNvPr id="16" name="Rectangle 32">
            <a:extLst>
              <a:ext uri="{FF2B5EF4-FFF2-40B4-BE49-F238E27FC236}">
                <a16:creationId xmlns:a16="http://schemas.microsoft.com/office/drawing/2014/main" id="{310E9887-9881-4939-AD94-9CC7466D7CA9}"/>
              </a:ext>
            </a:extLst>
          </p:cNvPr>
          <p:cNvSpPr>
            <a:spLocks noChangeArrowheads="1"/>
          </p:cNvSpPr>
          <p:nvPr/>
        </p:nvSpPr>
        <p:spPr bwMode="auto">
          <a:xfrm>
            <a:off x="5436069" y="14289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a:extLst>
              <a:ext uri="{FF2B5EF4-FFF2-40B4-BE49-F238E27FC236}">
                <a16:creationId xmlns:a16="http://schemas.microsoft.com/office/drawing/2014/main" id="{E283AC69-C6C5-44F6-9127-9C0D7BD10D8B}"/>
              </a:ext>
            </a:extLst>
          </p:cNvPr>
          <p:cNvPicPr>
            <a:picLocks noChangeAspect="1"/>
          </p:cNvPicPr>
          <p:nvPr/>
        </p:nvPicPr>
        <p:blipFill>
          <a:blip r:embed="rId2"/>
          <a:stretch>
            <a:fillRect/>
          </a:stretch>
        </p:blipFill>
        <p:spPr>
          <a:xfrm>
            <a:off x="5899311" y="1356434"/>
            <a:ext cx="5918279" cy="4703297"/>
          </a:xfrm>
          <a:prstGeom prst="rect">
            <a:avLst/>
          </a:prstGeom>
        </p:spPr>
      </p:pic>
    </p:spTree>
    <p:extLst>
      <p:ext uri="{BB962C8B-B14F-4D97-AF65-F5344CB8AC3E}">
        <p14:creationId xmlns:p14="http://schemas.microsoft.com/office/powerpoint/2010/main" val="250542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F386D1-516F-41FB-AD2E-F9F2809984B4}"/>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332">
              <a:defRPr/>
            </a:pPr>
            <a:r>
              <a:rPr lang="en-US" dirty="0">
                <a:solidFill>
                  <a:srgbClr val="4472C4"/>
                </a:solidFill>
                <a:latin typeface="Calibri Light" panose="020F0302020204030204"/>
              </a:rPr>
              <a:t>QUESTIONS</a:t>
            </a:r>
          </a:p>
        </p:txBody>
      </p:sp>
      <p:sp>
        <p:nvSpPr>
          <p:cNvPr id="4" name="Content Placeholder 2">
            <a:extLst>
              <a:ext uri="{FF2B5EF4-FFF2-40B4-BE49-F238E27FC236}">
                <a16:creationId xmlns:a16="http://schemas.microsoft.com/office/drawing/2014/main" id="{05C11F92-6975-4C01-9F47-95DFF333743F}"/>
              </a:ext>
            </a:extLst>
          </p:cNvPr>
          <p:cNvSpPr txBox="1">
            <a:spLocks/>
          </p:cNvSpPr>
          <p:nvPr/>
        </p:nvSpPr>
        <p:spPr>
          <a:xfrm>
            <a:off x="4976036" y="963881"/>
            <a:ext cx="6377769" cy="4930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898" indent="0">
              <a:buNone/>
            </a:pPr>
            <a:r>
              <a:rPr lang="en-US" sz="2400" dirty="0">
                <a:solidFill>
                  <a:sysClr val="windowText" lastClr="000000"/>
                </a:solidFill>
                <a:latin typeface="Calibri" panose="020F0502020204030204"/>
              </a:rPr>
              <a:t>If there are additional questions about the FNS 4 performance measure, please contact the designated regional OST representative for your county.</a:t>
            </a:r>
          </a:p>
        </p:txBody>
      </p:sp>
      <p:cxnSp>
        <p:nvCxnSpPr>
          <p:cNvPr id="6" name="Straight Connector 5">
            <a:extLst>
              <a:ext uri="{FF2B5EF4-FFF2-40B4-BE49-F238E27FC236}">
                <a16:creationId xmlns:a16="http://schemas.microsoft.com/office/drawing/2014/main" id="{970B1B08-D9D0-4971-BC41-A60C871016DF}"/>
              </a:ext>
            </a:extLst>
          </p:cNvPr>
          <p:cNvCxnSpPr/>
          <p:nvPr/>
        </p:nvCxnSpPr>
        <p:spPr>
          <a:xfrm>
            <a:off x="4714613" y="1635853"/>
            <a:ext cx="0" cy="3212984"/>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986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WF 1 – The county will collect documentation from 50% of all Work First Eligible individuals that demonstrates completion of the required number of hours of federally countable work activities.</a:t>
            </a:r>
          </a:p>
        </p:txBody>
      </p:sp>
      <p:grpSp>
        <p:nvGrpSpPr>
          <p:cNvPr id="3" name="Group 2">
            <a:extLst>
              <a:ext uri="{FF2B5EF4-FFF2-40B4-BE49-F238E27FC236}">
                <a16:creationId xmlns:a16="http://schemas.microsoft.com/office/drawing/2014/main" id="{69F2C010-D97C-48D7-AFB7-5F11178F4DE8}"/>
              </a:ext>
            </a:extLst>
          </p:cNvPr>
          <p:cNvGrpSpPr/>
          <p:nvPr/>
        </p:nvGrpSpPr>
        <p:grpSpPr>
          <a:xfrm>
            <a:off x="4973601" y="4585209"/>
            <a:ext cx="2558019" cy="879329"/>
            <a:chOff x="2073854" y="3192884"/>
            <a:chExt cx="2863345" cy="1160637"/>
          </a:xfrm>
          <a:solidFill>
            <a:schemeClr val="accent3">
              <a:lumMod val="60000"/>
              <a:lumOff val="40000"/>
            </a:schemeClr>
          </a:solidFill>
        </p:grpSpPr>
        <p:sp>
          <p:nvSpPr>
            <p:cNvPr id="5" name="Rectangle 4"/>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6" name="Oval 5"/>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7" name="Oval 6"/>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grpSp>
      <p:sp>
        <p:nvSpPr>
          <p:cNvPr id="4" name="TextBox 3"/>
          <p:cNvSpPr txBox="1"/>
          <p:nvPr/>
        </p:nvSpPr>
        <p:spPr>
          <a:xfrm>
            <a:off x="3516928" y="4132508"/>
            <a:ext cx="4965789" cy="400110"/>
          </a:xfrm>
          <a:prstGeom prst="rect">
            <a:avLst/>
          </a:prstGeom>
          <a:noFill/>
        </p:spPr>
        <p:txBody>
          <a:bodyPr wrap="square" rtlCol="0">
            <a:spAutoFit/>
          </a:bodyPr>
          <a:lstStyle/>
          <a:p>
            <a:pPr algn="ctr" defTabSz="457167">
              <a:defRPr/>
            </a:pPr>
            <a:r>
              <a:rPr lang="en-US" altLang="en-US" sz="2000" b="1" dirty="0">
                <a:solidFill>
                  <a:srgbClr val="000000"/>
                </a:solidFill>
                <a:latin typeface="Century Schoolbook" panose="02040604050505020304"/>
              </a:rPr>
              <a:t>Cases that Met their Hours</a:t>
            </a:r>
            <a:endParaRPr lang="en-US" dirty="0">
              <a:solidFill>
                <a:srgbClr val="000000"/>
              </a:solidFill>
              <a:latin typeface="Century Schoolbook" panose="02040604050505020304"/>
            </a:endParaRPr>
          </a:p>
        </p:txBody>
      </p:sp>
      <p:sp>
        <p:nvSpPr>
          <p:cNvPr id="9" name="TextBox 8"/>
          <p:cNvSpPr txBox="1"/>
          <p:nvPr/>
        </p:nvSpPr>
        <p:spPr>
          <a:xfrm>
            <a:off x="3714512" y="5427815"/>
            <a:ext cx="4965789" cy="677108"/>
          </a:xfrm>
          <a:prstGeom prst="rect">
            <a:avLst/>
          </a:prstGeom>
          <a:noFill/>
        </p:spPr>
        <p:txBody>
          <a:bodyPr wrap="square" rtlCol="0">
            <a:spAutoFit/>
          </a:bodyPr>
          <a:lstStyle/>
          <a:p>
            <a:pPr algn="ctr" defTabSz="457167">
              <a:defRPr/>
            </a:pPr>
            <a:r>
              <a:rPr lang="en-US" altLang="en-US" sz="2000" b="1" dirty="0">
                <a:solidFill>
                  <a:srgbClr val="000000"/>
                </a:solidFill>
                <a:latin typeface="Century Schoolbook" panose="02040604050505020304"/>
              </a:rPr>
              <a:t>All Cases Who Received a Payment</a:t>
            </a:r>
            <a:endParaRPr lang="en-US" altLang="en-US" sz="1600" dirty="0">
              <a:solidFill>
                <a:srgbClr val="000000"/>
              </a:solidFill>
              <a:latin typeface="Century Schoolbook" panose="02040604050505020304"/>
            </a:endParaRPr>
          </a:p>
          <a:p>
            <a:pPr defTabSz="457167">
              <a:defRPr/>
            </a:pPr>
            <a:endParaRPr lang="en-US" b="1" dirty="0">
              <a:solidFill>
                <a:srgbClr val="000000"/>
              </a:solidFill>
              <a:latin typeface="Century Schoolbook" panose="02040604050505020304"/>
            </a:endParaRPr>
          </a:p>
        </p:txBody>
      </p:sp>
      <p:sp>
        <p:nvSpPr>
          <p:cNvPr id="11" name="TextBox 10">
            <a:extLst>
              <a:ext uri="{FF2B5EF4-FFF2-40B4-BE49-F238E27FC236}">
                <a16:creationId xmlns:a16="http://schemas.microsoft.com/office/drawing/2014/main" id="{3B1D650A-ABE0-479E-A750-876AE355D2E6}"/>
              </a:ext>
            </a:extLst>
          </p:cNvPr>
          <p:cNvSpPr txBox="1"/>
          <p:nvPr/>
        </p:nvSpPr>
        <p:spPr>
          <a:xfrm>
            <a:off x="3936067" y="2304350"/>
            <a:ext cx="4648096" cy="1477328"/>
          </a:xfrm>
          <a:prstGeom prst="rect">
            <a:avLst/>
          </a:prstGeom>
          <a:noFill/>
        </p:spPr>
        <p:txBody>
          <a:bodyPr wrap="square" rtlCol="0">
            <a:spAutoFit/>
          </a:bodyPr>
          <a:lstStyle/>
          <a:p>
            <a:pPr algn="ctr"/>
            <a:r>
              <a:rPr lang="en-US" dirty="0"/>
              <a:t>Work First Manual Section 001; Manual Section 003; TANF State Plan FFY 2016 – 2019; NC GS 108A-27.2(10); NC GS 108A-27.6(1); NC GS 108A-27.13(a); NC GS 108A-27.14(a); NC GS 108A-27.14(b) </a:t>
            </a:r>
          </a:p>
        </p:txBody>
      </p:sp>
    </p:spTree>
    <p:extLst>
      <p:ext uri="{BB962C8B-B14F-4D97-AF65-F5344CB8AC3E}">
        <p14:creationId xmlns:p14="http://schemas.microsoft.com/office/powerpoint/2010/main" val="34010317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471321" y="4424267"/>
            <a:ext cx="3018499" cy="548640"/>
          </a:xfrm>
        </p:spPr>
        <p:txBody>
          <a:bodyPr vert="horz" lIns="91440" tIns="45720" rIns="91440" bIns="45720" rtlCol="0" anchor="b">
            <a:normAutofit fontScale="90000"/>
          </a:bodyPr>
          <a:lstStyle/>
          <a:p>
            <a:pPr>
              <a:lnSpc>
                <a:spcPct val="85000"/>
              </a:lnSpc>
            </a:pPr>
            <a:r>
              <a:rPr lang="en-US" sz="2400" b="0" dirty="0"/>
              <a:t>Folders&gt;Public Folders&gt;DHHS Main Document&gt;HB630 Performance Measures&gt;Work First</a:t>
            </a:r>
            <a:br>
              <a:rPr lang="en-US" sz="2400" dirty="0"/>
            </a:br>
            <a:br>
              <a:rPr lang="en-US" sz="2400" dirty="0"/>
            </a:br>
            <a:br>
              <a:rPr lang="en-US" sz="2400" dirty="0"/>
            </a:br>
            <a:r>
              <a:rPr lang="en-US" sz="2400" dirty="0"/>
              <a:t>REPORT NAME:</a:t>
            </a:r>
            <a:br>
              <a:rPr lang="en-US" sz="2400" dirty="0"/>
            </a:br>
            <a:r>
              <a:rPr lang="en-US" sz="2400" dirty="0"/>
              <a:t>All Families Participation Rate Report</a:t>
            </a:r>
          </a:p>
        </p:txBody>
      </p:sp>
      <p:pic>
        <p:nvPicPr>
          <p:cNvPr id="2" name="Picture 1">
            <a:extLst>
              <a:ext uri="{FF2B5EF4-FFF2-40B4-BE49-F238E27FC236}">
                <a16:creationId xmlns:a16="http://schemas.microsoft.com/office/drawing/2014/main" id="{B46007DE-8749-473F-B472-810CA6581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355" y="528507"/>
            <a:ext cx="7687876" cy="5974536"/>
          </a:xfrm>
          <a:prstGeom prst="rect">
            <a:avLst/>
          </a:prstGeom>
        </p:spPr>
      </p:pic>
    </p:spTree>
    <p:extLst>
      <p:ext uri="{BB962C8B-B14F-4D97-AF65-F5344CB8AC3E}">
        <p14:creationId xmlns:p14="http://schemas.microsoft.com/office/powerpoint/2010/main" val="2519193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0B446-E6C8-434D-AF51-42661ADE9267}"/>
              </a:ext>
            </a:extLst>
          </p:cNvPr>
          <p:cNvSpPr>
            <a:spLocks noGrp="1"/>
          </p:cNvSpPr>
          <p:nvPr>
            <p:ph type="body" idx="4294967295"/>
          </p:nvPr>
        </p:nvSpPr>
        <p:spPr>
          <a:xfrm>
            <a:off x="279919" y="1783347"/>
            <a:ext cx="5157788" cy="823912"/>
          </a:xfrm>
          <a:prstGeom prst="rect">
            <a:avLst/>
          </a:prstGeom>
        </p:spPr>
        <p:txBody>
          <a:bodyPr/>
          <a:lstStyle/>
          <a:p>
            <a:pPr marL="0" indent="0" algn="ctr">
              <a:buNone/>
            </a:pPr>
            <a:r>
              <a:rPr lang="en-US" b="0" dirty="0"/>
              <a:t>After clicking the report to run, a prompt box comes up.</a:t>
            </a:r>
          </a:p>
        </p:txBody>
      </p:sp>
      <p:sp>
        <p:nvSpPr>
          <p:cNvPr id="5" name="Text Placeholder 4">
            <a:extLst>
              <a:ext uri="{FF2B5EF4-FFF2-40B4-BE49-F238E27FC236}">
                <a16:creationId xmlns:a16="http://schemas.microsoft.com/office/drawing/2014/main" id="{70A53D60-E3C7-4B78-86CA-CF7F4663371A}"/>
              </a:ext>
            </a:extLst>
          </p:cNvPr>
          <p:cNvSpPr>
            <a:spLocks noGrp="1"/>
          </p:cNvSpPr>
          <p:nvPr>
            <p:ph type="body" sz="quarter" idx="4294967295"/>
          </p:nvPr>
        </p:nvSpPr>
        <p:spPr>
          <a:xfrm>
            <a:off x="344915" y="3580172"/>
            <a:ext cx="5183188" cy="823913"/>
          </a:xfrm>
          <a:prstGeom prst="rect">
            <a:avLst/>
          </a:prstGeom>
        </p:spPr>
        <p:txBody>
          <a:bodyPr/>
          <a:lstStyle/>
          <a:p>
            <a:pPr marL="0" indent="0" algn="ctr">
              <a:buNone/>
            </a:pPr>
            <a:r>
              <a:rPr lang="en-US" b="0" dirty="0"/>
              <a:t>You may need to “Refresh Values” to see a list of available selections.</a:t>
            </a:r>
          </a:p>
        </p:txBody>
      </p:sp>
      <p:pic>
        <p:nvPicPr>
          <p:cNvPr id="9" name="Picture 8">
            <a:extLst>
              <a:ext uri="{FF2B5EF4-FFF2-40B4-BE49-F238E27FC236}">
                <a16:creationId xmlns:a16="http://schemas.microsoft.com/office/drawing/2014/main" id="{21935326-B1AD-4D1F-932A-D6CAB54A0648}"/>
              </a:ext>
            </a:extLst>
          </p:cNvPr>
          <p:cNvPicPr/>
          <p:nvPr/>
        </p:nvPicPr>
        <p:blipFill>
          <a:blip r:embed="rId2">
            <a:extLst>
              <a:ext uri="{28A0092B-C50C-407E-A947-70E740481C1C}">
                <a14:useLocalDpi xmlns:a14="http://schemas.microsoft.com/office/drawing/2010/main" val="0"/>
              </a:ext>
            </a:extLst>
          </a:blip>
          <a:stretch>
            <a:fillRect/>
          </a:stretch>
        </p:blipFill>
        <p:spPr>
          <a:xfrm>
            <a:off x="5528101" y="793105"/>
            <a:ext cx="6663899" cy="4823027"/>
          </a:xfrm>
          <a:prstGeom prst="rect">
            <a:avLst/>
          </a:prstGeom>
        </p:spPr>
      </p:pic>
    </p:spTree>
    <p:extLst>
      <p:ext uri="{BB962C8B-B14F-4D97-AF65-F5344CB8AC3E}">
        <p14:creationId xmlns:p14="http://schemas.microsoft.com/office/powerpoint/2010/main" val="383651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DCA2E-307F-44BF-9918-D8411DEC7816}"/>
              </a:ext>
            </a:extLst>
          </p:cNvPr>
          <p:cNvSpPr>
            <a:spLocks noGrp="1"/>
          </p:cNvSpPr>
          <p:nvPr>
            <p:ph type="title"/>
          </p:nvPr>
        </p:nvSpPr>
        <p:spPr/>
        <p:txBody>
          <a:bodyPr/>
          <a:lstStyle/>
          <a:p>
            <a:pPr algn="ctr"/>
            <a:r>
              <a:rPr lang="en-US" dirty="0"/>
              <a:t>All Families Participation Rate Report</a:t>
            </a:r>
          </a:p>
        </p:txBody>
      </p:sp>
      <p:pic>
        <p:nvPicPr>
          <p:cNvPr id="7" name="Picture 6">
            <a:extLst>
              <a:ext uri="{FF2B5EF4-FFF2-40B4-BE49-F238E27FC236}">
                <a16:creationId xmlns:a16="http://schemas.microsoft.com/office/drawing/2014/main" id="{8E8EB9DD-EE8A-453C-AE98-29E7E470AD32}"/>
              </a:ext>
            </a:extLst>
          </p:cNvPr>
          <p:cNvPicPr/>
          <p:nvPr/>
        </p:nvPicPr>
        <p:blipFill>
          <a:blip r:embed="rId2">
            <a:extLst>
              <a:ext uri="{28A0092B-C50C-407E-A947-70E740481C1C}">
                <a14:useLocalDpi xmlns:a14="http://schemas.microsoft.com/office/drawing/2010/main" val="0"/>
              </a:ext>
            </a:extLst>
          </a:blip>
          <a:stretch>
            <a:fillRect/>
          </a:stretch>
        </p:blipFill>
        <p:spPr>
          <a:xfrm>
            <a:off x="3546679" y="1500195"/>
            <a:ext cx="4968364" cy="2578424"/>
          </a:xfrm>
          <a:prstGeom prst="rect">
            <a:avLst/>
          </a:prstGeom>
        </p:spPr>
      </p:pic>
      <p:sp>
        <p:nvSpPr>
          <p:cNvPr id="9" name="TextBox 8">
            <a:extLst>
              <a:ext uri="{FF2B5EF4-FFF2-40B4-BE49-F238E27FC236}">
                <a16:creationId xmlns:a16="http://schemas.microsoft.com/office/drawing/2014/main" id="{9C70B0E3-3193-4776-B4C9-98355ACBC76F}"/>
              </a:ext>
            </a:extLst>
          </p:cNvPr>
          <p:cNvSpPr txBox="1"/>
          <p:nvPr/>
        </p:nvSpPr>
        <p:spPr>
          <a:xfrm>
            <a:off x="3744031" y="4619141"/>
            <a:ext cx="4443708" cy="1323439"/>
          </a:xfrm>
          <a:prstGeom prst="rect">
            <a:avLst/>
          </a:prstGeom>
          <a:noFill/>
        </p:spPr>
        <p:txBody>
          <a:bodyPr wrap="square" rtlCol="0">
            <a:spAutoFit/>
          </a:bodyPr>
          <a:lstStyle/>
          <a:p>
            <a:pPr algn="ctr"/>
            <a:r>
              <a:rPr lang="en-US" sz="2000" dirty="0"/>
              <a:t>In this case, the county has a rate of 50% because they had 2 cases that received a payment, but only 1 case that met hours. </a:t>
            </a:r>
          </a:p>
        </p:txBody>
      </p:sp>
    </p:spTree>
    <p:extLst>
      <p:ext uri="{BB962C8B-B14F-4D97-AF65-F5344CB8AC3E}">
        <p14:creationId xmlns:p14="http://schemas.microsoft.com/office/powerpoint/2010/main" val="1985560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8214364" y="3244848"/>
            <a:ext cx="3278557" cy="548640"/>
          </a:xfrm>
        </p:spPr>
        <p:txBody>
          <a:bodyPr vert="horz" lIns="91440" tIns="45720" rIns="91440" bIns="45720" rtlCol="0" anchor="ctr">
            <a:normAutofit fontScale="90000"/>
          </a:bodyPr>
          <a:lstStyle/>
          <a:p>
            <a:r>
              <a:rPr lang="en-US" sz="1900" b="0" dirty="0">
                <a:solidFill>
                  <a:schemeClr val="tx1"/>
                </a:solidFill>
                <a:latin typeface="Calibri" panose="020F0502020204030204" pitchFamily="34" charset="0"/>
                <a:ea typeface="+mj-ea"/>
                <a:cs typeface="Calibri" panose="020F0502020204030204" pitchFamily="34" charset="0"/>
              </a:rPr>
              <a:t>To find out what cases represent the numbers in the previous slide, there are 3 additional detailed reports that provide this information. </a:t>
            </a:r>
            <a:br>
              <a:rPr lang="en-US" sz="1900" dirty="0">
                <a:solidFill>
                  <a:schemeClr val="tx1"/>
                </a:solidFill>
                <a:latin typeface="Calibri" panose="020F0502020204030204" pitchFamily="34" charset="0"/>
                <a:ea typeface="+mj-ea"/>
                <a:cs typeface="Calibri" panose="020F0502020204030204" pitchFamily="34" charset="0"/>
              </a:rPr>
            </a:br>
            <a:br>
              <a:rPr lang="en-US" sz="1900" dirty="0">
                <a:solidFill>
                  <a:schemeClr val="tx1"/>
                </a:solidFill>
                <a:latin typeface="Calibri" panose="020F0502020204030204" pitchFamily="34" charset="0"/>
                <a:ea typeface="+mj-ea"/>
                <a:cs typeface="Calibri" panose="020F0502020204030204" pitchFamily="34" charset="0"/>
              </a:rPr>
            </a:br>
            <a:r>
              <a:rPr lang="en-US" sz="1900" dirty="0">
                <a:solidFill>
                  <a:schemeClr val="tx1"/>
                </a:solidFill>
                <a:latin typeface="Calibri" panose="020F0502020204030204" pitchFamily="34" charset="0"/>
                <a:ea typeface="+mj-ea"/>
                <a:cs typeface="Calibri" panose="020F0502020204030204" pitchFamily="34" charset="0"/>
              </a:rPr>
              <a:t>Folders&gt;Public Folders&gt;DHHS Main Document&gt;HB630 Performance Measures&gt;Work First</a:t>
            </a:r>
            <a:br>
              <a:rPr lang="en-US" sz="1900" dirty="0">
                <a:solidFill>
                  <a:schemeClr val="tx1"/>
                </a:solidFill>
                <a:latin typeface="Calibri" panose="020F0502020204030204" pitchFamily="34" charset="0"/>
                <a:ea typeface="+mj-ea"/>
                <a:cs typeface="Calibri" panose="020F0502020204030204" pitchFamily="34" charset="0"/>
              </a:rPr>
            </a:br>
            <a:br>
              <a:rPr lang="en-US" sz="1900" dirty="0">
                <a:solidFill>
                  <a:schemeClr val="tx1"/>
                </a:solidFill>
                <a:latin typeface="Calibri" panose="020F0502020204030204" pitchFamily="34" charset="0"/>
                <a:ea typeface="+mj-ea"/>
                <a:cs typeface="Calibri" panose="020F0502020204030204" pitchFamily="34" charset="0"/>
              </a:rPr>
            </a:br>
            <a:r>
              <a:rPr lang="en-US" sz="1900" u="sng" dirty="0">
                <a:solidFill>
                  <a:schemeClr val="tx1"/>
                </a:solidFill>
                <a:latin typeface="Calibri" panose="020F0502020204030204" pitchFamily="34" charset="0"/>
                <a:ea typeface="+mj-ea"/>
                <a:cs typeface="Calibri" panose="020F0502020204030204" pitchFamily="34" charset="0"/>
              </a:rPr>
              <a:t>REPORT NAMES: </a:t>
            </a:r>
            <a:br>
              <a:rPr lang="en-US" sz="1900" dirty="0">
                <a:solidFill>
                  <a:schemeClr val="tx1"/>
                </a:solidFill>
                <a:latin typeface="Calibri" panose="020F0502020204030204" pitchFamily="34" charset="0"/>
                <a:ea typeface="+mj-ea"/>
                <a:cs typeface="Calibri" panose="020F0502020204030204" pitchFamily="34" charset="0"/>
              </a:rPr>
            </a:br>
            <a:r>
              <a:rPr lang="en-US" sz="1900" b="0" dirty="0">
                <a:solidFill>
                  <a:schemeClr val="tx1"/>
                </a:solidFill>
                <a:latin typeface="Calibri" panose="020F0502020204030204" pitchFamily="34" charset="0"/>
                <a:ea typeface="+mj-ea"/>
                <a:cs typeface="Calibri" panose="020F0502020204030204" pitchFamily="34" charset="0"/>
              </a:rPr>
              <a:t>All Families Counted in the Denominator Report</a:t>
            </a:r>
            <a:br>
              <a:rPr lang="en-US" sz="1900" b="0" dirty="0">
                <a:solidFill>
                  <a:schemeClr val="tx1"/>
                </a:solidFill>
                <a:latin typeface="Calibri" panose="020F0502020204030204" pitchFamily="34" charset="0"/>
                <a:ea typeface="+mj-ea"/>
                <a:cs typeface="Calibri" panose="020F0502020204030204" pitchFamily="34" charset="0"/>
              </a:rPr>
            </a:br>
            <a:br>
              <a:rPr lang="en-US" sz="1900" b="0" dirty="0">
                <a:solidFill>
                  <a:schemeClr val="tx1"/>
                </a:solidFill>
                <a:latin typeface="Calibri" panose="020F0502020204030204" pitchFamily="34" charset="0"/>
                <a:ea typeface="+mj-ea"/>
                <a:cs typeface="Calibri" panose="020F0502020204030204" pitchFamily="34" charset="0"/>
              </a:rPr>
            </a:br>
            <a:r>
              <a:rPr lang="en-US" sz="1900" b="0" dirty="0">
                <a:solidFill>
                  <a:schemeClr val="tx1"/>
                </a:solidFill>
                <a:latin typeface="Calibri" panose="020F0502020204030204" pitchFamily="34" charset="0"/>
                <a:ea typeface="+mj-ea"/>
                <a:cs typeface="Calibri" panose="020F0502020204030204" pitchFamily="34" charset="0"/>
              </a:rPr>
              <a:t>All Families Not Counted in the Numerator Report</a:t>
            </a:r>
            <a:br>
              <a:rPr lang="en-US" sz="1900" b="0" dirty="0">
                <a:solidFill>
                  <a:schemeClr val="tx1"/>
                </a:solidFill>
                <a:latin typeface="Calibri" panose="020F0502020204030204" pitchFamily="34" charset="0"/>
                <a:ea typeface="+mj-ea"/>
                <a:cs typeface="Calibri" panose="020F0502020204030204" pitchFamily="34" charset="0"/>
              </a:rPr>
            </a:br>
            <a:br>
              <a:rPr lang="en-US" sz="1900" b="0" dirty="0">
                <a:solidFill>
                  <a:schemeClr val="tx1"/>
                </a:solidFill>
                <a:latin typeface="Calibri" panose="020F0502020204030204" pitchFamily="34" charset="0"/>
                <a:ea typeface="+mj-ea"/>
                <a:cs typeface="Calibri" panose="020F0502020204030204" pitchFamily="34" charset="0"/>
              </a:rPr>
            </a:br>
            <a:r>
              <a:rPr lang="en-US" sz="1900" b="0" dirty="0">
                <a:solidFill>
                  <a:schemeClr val="tx1"/>
                </a:solidFill>
                <a:latin typeface="Calibri" panose="020F0502020204030204" pitchFamily="34" charset="0"/>
                <a:ea typeface="+mj-ea"/>
                <a:cs typeface="Calibri" panose="020F0502020204030204" pitchFamily="34" charset="0"/>
              </a:rPr>
              <a:t>All Families Counted in the Numerator Report</a:t>
            </a:r>
          </a:p>
        </p:txBody>
      </p:sp>
      <p:pic>
        <p:nvPicPr>
          <p:cNvPr id="5" name="Picture 4">
            <a:extLst>
              <a:ext uri="{FF2B5EF4-FFF2-40B4-BE49-F238E27FC236}">
                <a16:creationId xmlns:a16="http://schemas.microsoft.com/office/drawing/2014/main" id="{5A33FA58-B55D-4D1D-8D87-B1EE90B6D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55" y="538864"/>
            <a:ext cx="7620812" cy="5960617"/>
          </a:xfrm>
          <a:prstGeom prst="rect">
            <a:avLst/>
          </a:prstGeom>
        </p:spPr>
      </p:pic>
    </p:spTree>
    <p:extLst>
      <p:ext uri="{BB962C8B-B14F-4D97-AF65-F5344CB8AC3E}">
        <p14:creationId xmlns:p14="http://schemas.microsoft.com/office/powerpoint/2010/main" val="281747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8E1409-BE03-451E-BBD1-0F04CA063D59}"/>
              </a:ext>
            </a:extLst>
          </p:cNvPr>
          <p:cNvPicPr/>
          <p:nvPr/>
        </p:nvPicPr>
        <p:blipFill>
          <a:blip r:embed="rId2">
            <a:extLst>
              <a:ext uri="{28A0092B-C50C-407E-A947-70E740481C1C}">
                <a14:useLocalDpi xmlns:a14="http://schemas.microsoft.com/office/drawing/2010/main" val="0"/>
              </a:ext>
            </a:extLst>
          </a:blip>
          <a:stretch>
            <a:fillRect/>
          </a:stretch>
        </p:blipFill>
        <p:spPr>
          <a:xfrm>
            <a:off x="725279" y="511728"/>
            <a:ext cx="5764992" cy="2096933"/>
          </a:xfrm>
          <a:prstGeom prst="rect">
            <a:avLst/>
          </a:prstGeom>
        </p:spPr>
      </p:pic>
      <p:pic>
        <p:nvPicPr>
          <p:cNvPr id="9" name="Picture 8">
            <a:extLst>
              <a:ext uri="{FF2B5EF4-FFF2-40B4-BE49-F238E27FC236}">
                <a16:creationId xmlns:a16="http://schemas.microsoft.com/office/drawing/2014/main" id="{21935326-B1AD-4D1F-932A-D6CAB54A0648}"/>
              </a:ext>
            </a:extLst>
          </p:cNvPr>
          <p:cNvPicPr/>
          <p:nvPr/>
        </p:nvPicPr>
        <p:blipFill>
          <a:blip r:embed="rId3">
            <a:extLst>
              <a:ext uri="{28A0092B-C50C-407E-A947-70E740481C1C}">
                <a14:useLocalDpi xmlns:a14="http://schemas.microsoft.com/office/drawing/2010/main" val="0"/>
              </a:ext>
            </a:extLst>
          </a:blip>
          <a:stretch>
            <a:fillRect/>
          </a:stretch>
        </p:blipFill>
        <p:spPr>
          <a:xfrm>
            <a:off x="725279" y="2836861"/>
            <a:ext cx="5764992" cy="1927923"/>
          </a:xfrm>
          <a:prstGeom prst="rect">
            <a:avLst/>
          </a:prstGeom>
        </p:spPr>
      </p:pic>
      <p:pic>
        <p:nvPicPr>
          <p:cNvPr id="10" name="Picture 9">
            <a:extLst>
              <a:ext uri="{FF2B5EF4-FFF2-40B4-BE49-F238E27FC236}">
                <a16:creationId xmlns:a16="http://schemas.microsoft.com/office/drawing/2014/main" id="{46B9E6D5-94C5-4228-8EAB-6507DD73BA5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5282" y="4871961"/>
            <a:ext cx="5966329" cy="1630147"/>
          </a:xfrm>
          <a:prstGeom prst="rect">
            <a:avLst/>
          </a:prstGeom>
          <a:noFill/>
          <a:ln>
            <a:noFill/>
          </a:ln>
        </p:spPr>
      </p:pic>
      <p:sp>
        <p:nvSpPr>
          <p:cNvPr id="12" name="Arrow: Left 11">
            <a:extLst>
              <a:ext uri="{FF2B5EF4-FFF2-40B4-BE49-F238E27FC236}">
                <a16:creationId xmlns:a16="http://schemas.microsoft.com/office/drawing/2014/main" id="{2F881880-467D-4FE1-AA36-E12794BC8DBD}"/>
              </a:ext>
            </a:extLst>
          </p:cNvPr>
          <p:cNvSpPr/>
          <p:nvPr/>
        </p:nvSpPr>
        <p:spPr>
          <a:xfrm>
            <a:off x="6551985" y="1109189"/>
            <a:ext cx="3651023" cy="1423963"/>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Families Counted in the Denominator Report</a:t>
            </a:r>
          </a:p>
        </p:txBody>
      </p:sp>
      <p:sp>
        <p:nvSpPr>
          <p:cNvPr id="23" name="Arrow: Left 22">
            <a:extLst>
              <a:ext uri="{FF2B5EF4-FFF2-40B4-BE49-F238E27FC236}">
                <a16:creationId xmlns:a16="http://schemas.microsoft.com/office/drawing/2014/main" id="{1DC99E52-79BE-408E-B973-3D256E62BBAD}"/>
              </a:ext>
            </a:extLst>
          </p:cNvPr>
          <p:cNvSpPr/>
          <p:nvPr/>
        </p:nvSpPr>
        <p:spPr>
          <a:xfrm>
            <a:off x="6691610" y="3273709"/>
            <a:ext cx="3651023" cy="1423963"/>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Families Not Counted in the Numerator Report</a:t>
            </a:r>
          </a:p>
        </p:txBody>
      </p:sp>
      <p:sp>
        <p:nvSpPr>
          <p:cNvPr id="27" name="Arrow: Left 26">
            <a:extLst>
              <a:ext uri="{FF2B5EF4-FFF2-40B4-BE49-F238E27FC236}">
                <a16:creationId xmlns:a16="http://schemas.microsoft.com/office/drawing/2014/main" id="{3D160215-C83B-489D-B330-E5A5017B0CAA}"/>
              </a:ext>
            </a:extLst>
          </p:cNvPr>
          <p:cNvSpPr/>
          <p:nvPr/>
        </p:nvSpPr>
        <p:spPr>
          <a:xfrm>
            <a:off x="6839225" y="5078145"/>
            <a:ext cx="3651023" cy="1423963"/>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Families Counted in the Numerator Report</a:t>
            </a:r>
          </a:p>
        </p:txBody>
      </p:sp>
    </p:spTree>
    <p:extLst>
      <p:ext uri="{BB962C8B-B14F-4D97-AF65-F5344CB8AC3E}">
        <p14:creationId xmlns:p14="http://schemas.microsoft.com/office/powerpoint/2010/main" val="3988585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WF2 – The County will collect documentation from 90% of two-parent families with Work Eligible individuals that verifies that the they have completed the required number of hours of federally countable work activities. </a:t>
            </a:r>
          </a:p>
        </p:txBody>
      </p:sp>
      <p:grpSp>
        <p:nvGrpSpPr>
          <p:cNvPr id="3" name="Group 2">
            <a:extLst>
              <a:ext uri="{FF2B5EF4-FFF2-40B4-BE49-F238E27FC236}">
                <a16:creationId xmlns:a16="http://schemas.microsoft.com/office/drawing/2014/main" id="{69F2C010-D97C-48D7-AFB7-5F11178F4DE8}"/>
              </a:ext>
            </a:extLst>
          </p:cNvPr>
          <p:cNvGrpSpPr/>
          <p:nvPr/>
        </p:nvGrpSpPr>
        <p:grpSpPr>
          <a:xfrm>
            <a:off x="4918393" y="4884388"/>
            <a:ext cx="2558019" cy="879329"/>
            <a:chOff x="2073854" y="3192884"/>
            <a:chExt cx="2863345" cy="1160637"/>
          </a:xfrm>
          <a:solidFill>
            <a:schemeClr val="accent3">
              <a:lumMod val="60000"/>
              <a:lumOff val="40000"/>
            </a:schemeClr>
          </a:solidFill>
        </p:grpSpPr>
        <p:sp>
          <p:nvSpPr>
            <p:cNvPr id="5" name="Rectangle 4"/>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6" name="Oval 5"/>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7" name="Oval 6"/>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grpSp>
      <p:sp>
        <p:nvSpPr>
          <p:cNvPr id="4" name="TextBox 3"/>
          <p:cNvSpPr txBox="1"/>
          <p:nvPr/>
        </p:nvSpPr>
        <p:spPr>
          <a:xfrm>
            <a:off x="3526260" y="4431688"/>
            <a:ext cx="4965789" cy="400110"/>
          </a:xfrm>
          <a:prstGeom prst="rect">
            <a:avLst/>
          </a:prstGeom>
          <a:noFill/>
        </p:spPr>
        <p:txBody>
          <a:bodyPr wrap="square" rtlCol="0">
            <a:spAutoFit/>
          </a:bodyPr>
          <a:lstStyle/>
          <a:p>
            <a:pPr algn="ctr" defTabSz="457167">
              <a:defRPr/>
            </a:pPr>
            <a:r>
              <a:rPr lang="en-US" altLang="en-US" sz="2000" b="1" dirty="0">
                <a:solidFill>
                  <a:srgbClr val="000000"/>
                </a:solidFill>
                <a:latin typeface="Century Schoolbook" panose="02040604050505020304"/>
              </a:rPr>
              <a:t>Cases that Met their Hours</a:t>
            </a:r>
            <a:endParaRPr lang="en-US" dirty="0">
              <a:solidFill>
                <a:srgbClr val="000000"/>
              </a:solidFill>
              <a:latin typeface="Century Schoolbook" panose="02040604050505020304"/>
            </a:endParaRPr>
          </a:p>
        </p:txBody>
      </p:sp>
      <p:sp>
        <p:nvSpPr>
          <p:cNvPr id="9" name="TextBox 8"/>
          <p:cNvSpPr txBox="1"/>
          <p:nvPr/>
        </p:nvSpPr>
        <p:spPr>
          <a:xfrm>
            <a:off x="3714508" y="5763717"/>
            <a:ext cx="4965789" cy="677108"/>
          </a:xfrm>
          <a:prstGeom prst="rect">
            <a:avLst/>
          </a:prstGeom>
          <a:noFill/>
        </p:spPr>
        <p:txBody>
          <a:bodyPr wrap="square" rtlCol="0">
            <a:spAutoFit/>
          </a:bodyPr>
          <a:lstStyle/>
          <a:p>
            <a:pPr algn="ctr" defTabSz="457167">
              <a:defRPr/>
            </a:pPr>
            <a:r>
              <a:rPr lang="en-US" altLang="en-US" sz="2000" b="1" dirty="0">
                <a:solidFill>
                  <a:srgbClr val="000000"/>
                </a:solidFill>
                <a:latin typeface="Century Schoolbook" panose="02040604050505020304"/>
              </a:rPr>
              <a:t>All Cases Who Received a Payment</a:t>
            </a:r>
            <a:endParaRPr lang="en-US" altLang="en-US" sz="1600" dirty="0">
              <a:solidFill>
                <a:srgbClr val="000000"/>
              </a:solidFill>
              <a:latin typeface="Century Schoolbook" panose="02040604050505020304"/>
            </a:endParaRPr>
          </a:p>
          <a:p>
            <a:pPr defTabSz="457167">
              <a:defRPr/>
            </a:pPr>
            <a:endParaRPr lang="en-US" b="1" dirty="0">
              <a:solidFill>
                <a:srgbClr val="000000"/>
              </a:solidFill>
              <a:latin typeface="Century Schoolbook" panose="02040604050505020304"/>
            </a:endParaRPr>
          </a:p>
        </p:txBody>
      </p:sp>
      <p:sp>
        <p:nvSpPr>
          <p:cNvPr id="11" name="TextBox 10">
            <a:extLst>
              <a:ext uri="{FF2B5EF4-FFF2-40B4-BE49-F238E27FC236}">
                <a16:creationId xmlns:a16="http://schemas.microsoft.com/office/drawing/2014/main" id="{3B1D650A-ABE0-479E-A750-876AE355D2E6}"/>
              </a:ext>
            </a:extLst>
          </p:cNvPr>
          <p:cNvSpPr txBox="1"/>
          <p:nvPr/>
        </p:nvSpPr>
        <p:spPr>
          <a:xfrm>
            <a:off x="3817218" y="2435978"/>
            <a:ext cx="4383873" cy="1754326"/>
          </a:xfrm>
          <a:prstGeom prst="rect">
            <a:avLst/>
          </a:prstGeom>
          <a:noFill/>
        </p:spPr>
        <p:txBody>
          <a:bodyPr wrap="square" rtlCol="0">
            <a:spAutoFit/>
          </a:bodyPr>
          <a:lstStyle/>
          <a:p>
            <a:pPr algn="ctr"/>
            <a:r>
              <a:rPr lang="en-US" dirty="0"/>
              <a:t>Work First Manual Section 001; Work First Manual Section 003; TANF State Plan FFY 2016 – 2019; NC GS 108A-27.2(10); NC GS 108A-27.6(1); NC GS 108A-27.13(a); NC GS 108A-27.14(a); NC GS 108A-27.14(b) </a:t>
            </a:r>
          </a:p>
        </p:txBody>
      </p:sp>
    </p:spTree>
    <p:extLst>
      <p:ext uri="{BB962C8B-B14F-4D97-AF65-F5344CB8AC3E}">
        <p14:creationId xmlns:p14="http://schemas.microsoft.com/office/powerpoint/2010/main" val="239728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303572" y="3871107"/>
            <a:ext cx="3550757" cy="548640"/>
          </a:xfrm>
        </p:spPr>
        <p:txBody>
          <a:bodyPr vert="horz" lIns="91440" tIns="45720" rIns="91440" bIns="45720" rtlCol="0" anchor="b">
            <a:normAutofit fontScale="90000"/>
          </a:bodyPr>
          <a:lstStyle/>
          <a:p>
            <a:pPr>
              <a:lnSpc>
                <a:spcPct val="85000"/>
              </a:lnSpc>
            </a:pPr>
            <a:r>
              <a:rPr lang="en-US" sz="2400" b="0" dirty="0"/>
              <a:t>Folders&gt;Public Folders&gt;DHHS Main Document&gt;HB630 Performance Measures&gt;Work First</a:t>
            </a:r>
            <a:br>
              <a:rPr lang="en-US" sz="2400" dirty="0"/>
            </a:br>
            <a:br>
              <a:rPr lang="en-US" sz="2400" dirty="0"/>
            </a:br>
            <a:r>
              <a:rPr lang="en-US" sz="2400" dirty="0"/>
              <a:t>REPORT NAME:</a:t>
            </a:r>
            <a:br>
              <a:rPr lang="en-US" sz="2400" dirty="0"/>
            </a:br>
            <a:r>
              <a:rPr lang="en-US" sz="2400" dirty="0"/>
              <a:t>Two Parent Participation Rate Report</a:t>
            </a:r>
          </a:p>
        </p:txBody>
      </p:sp>
      <p:pic>
        <p:nvPicPr>
          <p:cNvPr id="2" name="Picture 1">
            <a:extLst>
              <a:ext uri="{FF2B5EF4-FFF2-40B4-BE49-F238E27FC236}">
                <a16:creationId xmlns:a16="http://schemas.microsoft.com/office/drawing/2014/main" id="{B46007DE-8749-473F-B472-810CA6581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637" y="521705"/>
            <a:ext cx="7585003" cy="5959127"/>
          </a:xfrm>
          <a:prstGeom prst="rect">
            <a:avLst/>
          </a:prstGeom>
        </p:spPr>
      </p:pic>
    </p:spTree>
    <p:extLst>
      <p:ext uri="{BB962C8B-B14F-4D97-AF65-F5344CB8AC3E}">
        <p14:creationId xmlns:p14="http://schemas.microsoft.com/office/powerpoint/2010/main" val="192494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0B446-E6C8-434D-AF51-42661ADE9267}"/>
              </a:ext>
            </a:extLst>
          </p:cNvPr>
          <p:cNvSpPr>
            <a:spLocks noGrp="1"/>
          </p:cNvSpPr>
          <p:nvPr>
            <p:ph type="body" idx="4294967295"/>
          </p:nvPr>
        </p:nvSpPr>
        <p:spPr>
          <a:xfrm>
            <a:off x="3" y="1811339"/>
            <a:ext cx="5157788" cy="823912"/>
          </a:xfrm>
          <a:prstGeom prst="rect">
            <a:avLst/>
          </a:prstGeom>
        </p:spPr>
        <p:txBody>
          <a:bodyPr/>
          <a:lstStyle/>
          <a:p>
            <a:pPr marL="0" indent="0" algn="ctr">
              <a:buNone/>
            </a:pPr>
            <a:r>
              <a:rPr lang="en-US" b="0" dirty="0"/>
              <a:t>After clicking the report to run, a prompt box comes up.</a:t>
            </a:r>
          </a:p>
        </p:txBody>
      </p:sp>
      <p:sp>
        <p:nvSpPr>
          <p:cNvPr id="5" name="Text Placeholder 4">
            <a:extLst>
              <a:ext uri="{FF2B5EF4-FFF2-40B4-BE49-F238E27FC236}">
                <a16:creationId xmlns:a16="http://schemas.microsoft.com/office/drawing/2014/main" id="{70A53D60-E3C7-4B78-86CA-CF7F4663371A}"/>
              </a:ext>
            </a:extLst>
          </p:cNvPr>
          <p:cNvSpPr>
            <a:spLocks noGrp="1"/>
          </p:cNvSpPr>
          <p:nvPr>
            <p:ph type="body" sz="quarter" idx="4294967295"/>
          </p:nvPr>
        </p:nvSpPr>
        <p:spPr>
          <a:xfrm>
            <a:off x="3" y="3673480"/>
            <a:ext cx="5183188" cy="823913"/>
          </a:xfrm>
          <a:prstGeom prst="rect">
            <a:avLst/>
          </a:prstGeom>
        </p:spPr>
        <p:txBody>
          <a:bodyPr/>
          <a:lstStyle/>
          <a:p>
            <a:pPr marL="0" indent="0" algn="ctr">
              <a:buNone/>
            </a:pPr>
            <a:r>
              <a:rPr lang="en-US" b="0" dirty="0"/>
              <a:t>You may need to “Refresh Values” to see a list of available selections.</a:t>
            </a:r>
          </a:p>
        </p:txBody>
      </p:sp>
      <p:pic>
        <p:nvPicPr>
          <p:cNvPr id="9" name="Picture 8">
            <a:extLst>
              <a:ext uri="{FF2B5EF4-FFF2-40B4-BE49-F238E27FC236}">
                <a16:creationId xmlns:a16="http://schemas.microsoft.com/office/drawing/2014/main" id="{21935326-B1AD-4D1F-932A-D6CAB54A0648}"/>
              </a:ext>
            </a:extLst>
          </p:cNvPr>
          <p:cNvPicPr/>
          <p:nvPr/>
        </p:nvPicPr>
        <p:blipFill>
          <a:blip r:embed="rId2">
            <a:extLst>
              <a:ext uri="{28A0092B-C50C-407E-A947-70E740481C1C}">
                <a14:useLocalDpi xmlns:a14="http://schemas.microsoft.com/office/drawing/2010/main" val="0"/>
              </a:ext>
            </a:extLst>
          </a:blip>
          <a:stretch>
            <a:fillRect/>
          </a:stretch>
        </p:blipFill>
        <p:spPr>
          <a:xfrm>
            <a:off x="5053265" y="902888"/>
            <a:ext cx="6676451" cy="5052224"/>
          </a:xfrm>
          <a:prstGeom prst="rect">
            <a:avLst/>
          </a:prstGeom>
        </p:spPr>
      </p:pic>
    </p:spTree>
    <p:extLst>
      <p:ext uri="{BB962C8B-B14F-4D97-AF65-F5344CB8AC3E}">
        <p14:creationId xmlns:p14="http://schemas.microsoft.com/office/powerpoint/2010/main" val="404614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B4A832-6FEB-4A28-8658-FE2362EBDD98}"/>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332">
              <a:defRPr/>
            </a:pPr>
            <a:r>
              <a:rPr lang="en-US" dirty="0">
                <a:ln w="0"/>
                <a:solidFill>
                  <a:srgbClr val="7F9E3F"/>
                </a:solidFill>
                <a:effectLst>
                  <a:outerShdw blurRad="38100" dist="25400" dir="5400000" algn="ctr" rotWithShape="0">
                    <a:srgbClr val="6E747A">
                      <a:alpha val="43000"/>
                    </a:srgbClr>
                  </a:outerShdw>
                </a:effectLst>
                <a:latin typeface="Calibri Light" panose="020F0302020204030204"/>
              </a:rPr>
              <a:t>Quick Notes Regarding Access</a:t>
            </a:r>
          </a:p>
        </p:txBody>
      </p:sp>
      <p:sp>
        <p:nvSpPr>
          <p:cNvPr id="4" name="Content Placeholder 2">
            <a:extLst>
              <a:ext uri="{FF2B5EF4-FFF2-40B4-BE49-F238E27FC236}">
                <a16:creationId xmlns:a16="http://schemas.microsoft.com/office/drawing/2014/main" id="{D3C815A2-1575-4076-9C29-B36AA34185DF}"/>
              </a:ext>
            </a:extLst>
          </p:cNvPr>
          <p:cNvSpPr txBox="1">
            <a:spLocks/>
          </p:cNvSpPr>
          <p:nvPr/>
        </p:nvSpPr>
        <p:spPr>
          <a:xfrm>
            <a:off x="4976036" y="796958"/>
            <a:ext cx="6377769" cy="509716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9772" indent="-342874">
              <a:defRPr/>
            </a:pPr>
            <a:r>
              <a:rPr lang="en-US" sz="2200" dirty="0">
                <a:solidFill>
                  <a:sysClr val="windowText" lastClr="000000"/>
                </a:solidFill>
                <a:latin typeface="Calibri" panose="020F0502020204030204"/>
              </a:rPr>
              <a:t>If you need or do not have access to the reports in today’s presentation, please have your security officer to submit an </a:t>
            </a:r>
            <a:r>
              <a:rPr lang="en-US" sz="2200" dirty="0" err="1">
                <a:solidFill>
                  <a:sysClr val="windowText" lastClr="000000"/>
                </a:solidFill>
                <a:latin typeface="Calibri" panose="020F0502020204030204"/>
              </a:rPr>
              <a:t>eIRAAF</a:t>
            </a:r>
            <a:r>
              <a:rPr lang="en-US" sz="2200" dirty="0">
                <a:solidFill>
                  <a:sysClr val="windowText" lastClr="000000"/>
                </a:solidFill>
                <a:latin typeface="Calibri" panose="020F0502020204030204"/>
              </a:rPr>
              <a:t> and indicate that you need access to the “PM-REM” group.</a:t>
            </a:r>
          </a:p>
          <a:p>
            <a:pPr marL="379772" indent="-342874">
              <a:defRPr/>
            </a:pPr>
            <a:endParaRPr lang="en-US" sz="2200" dirty="0">
              <a:solidFill>
                <a:sysClr val="windowText" lastClr="000000"/>
              </a:solidFill>
              <a:latin typeface="Calibri" panose="020F0502020204030204"/>
            </a:endParaRPr>
          </a:p>
          <a:p>
            <a:pPr marL="379772" indent="-342874">
              <a:defRPr/>
            </a:pPr>
            <a:r>
              <a:rPr lang="en-US" sz="2200" dirty="0">
                <a:solidFill>
                  <a:sysClr val="windowText" lastClr="000000"/>
                </a:solidFill>
                <a:latin typeface="Calibri" panose="020F0502020204030204"/>
              </a:rPr>
              <a:t>This access will allow you to view queries for the following programs:</a:t>
            </a:r>
          </a:p>
          <a:p>
            <a:pPr marL="36898" indent="0" algn="ctr">
              <a:buNone/>
              <a:defRPr/>
            </a:pPr>
            <a:r>
              <a:rPr lang="en-US" sz="2200" dirty="0">
                <a:solidFill>
                  <a:sysClr val="windowText" lastClr="000000"/>
                </a:solidFill>
                <a:latin typeface="Calibri" panose="020F0502020204030204"/>
              </a:rPr>
              <a:t>Adult Services, Child Support, Food &amp; Nutrition Services, Energy and Work First</a:t>
            </a:r>
          </a:p>
          <a:p>
            <a:pPr marL="379772" indent="-342874">
              <a:defRPr/>
            </a:pPr>
            <a:endParaRPr lang="en-US" sz="2200" dirty="0">
              <a:solidFill>
                <a:sysClr val="windowText" lastClr="000000"/>
              </a:solidFill>
              <a:latin typeface="Calibri" panose="020F0502020204030204"/>
            </a:endParaRPr>
          </a:p>
          <a:p>
            <a:pPr marL="379772" indent="-342874">
              <a:defRPr/>
            </a:pPr>
            <a:r>
              <a:rPr lang="en-US" sz="2200" dirty="0">
                <a:solidFill>
                  <a:sysClr val="windowText" lastClr="000000"/>
                </a:solidFill>
                <a:latin typeface="Calibri" panose="020F0502020204030204"/>
              </a:rPr>
              <a:t>If access is needed to view Child Care and Child Welfare reports, in addition to requesting the PM-REM group, the security officer will need to also indicate Child Welfare and Child Care on the group line as well.</a:t>
            </a:r>
          </a:p>
          <a:p>
            <a:pPr marL="36898" indent="0" defTabSz="914332">
              <a:buNone/>
              <a:defRPr/>
            </a:pPr>
            <a:endParaRPr lang="en-US" sz="2200" dirty="0">
              <a:solidFill>
                <a:sysClr val="windowText" lastClr="000000"/>
              </a:solidFill>
              <a:latin typeface="Calibri" panose="020F0502020204030204"/>
            </a:endParaRPr>
          </a:p>
        </p:txBody>
      </p:sp>
      <p:cxnSp>
        <p:nvCxnSpPr>
          <p:cNvPr id="6" name="Straight Connector 5">
            <a:extLst>
              <a:ext uri="{FF2B5EF4-FFF2-40B4-BE49-F238E27FC236}">
                <a16:creationId xmlns:a16="http://schemas.microsoft.com/office/drawing/2014/main" id="{52032948-0F1A-4E28-A2CC-0F9F188BE213}"/>
              </a:ext>
            </a:extLst>
          </p:cNvPr>
          <p:cNvCxnSpPr/>
          <p:nvPr/>
        </p:nvCxnSpPr>
        <p:spPr>
          <a:xfrm>
            <a:off x="4618653" y="1660853"/>
            <a:ext cx="0" cy="302311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484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DCA2E-307F-44BF-9918-D8411DEC7816}"/>
              </a:ext>
            </a:extLst>
          </p:cNvPr>
          <p:cNvSpPr>
            <a:spLocks noGrp="1"/>
          </p:cNvSpPr>
          <p:nvPr>
            <p:ph type="title"/>
          </p:nvPr>
        </p:nvSpPr>
        <p:spPr/>
        <p:txBody>
          <a:bodyPr/>
          <a:lstStyle/>
          <a:p>
            <a:pPr algn="ctr"/>
            <a:r>
              <a:rPr lang="en-US" dirty="0"/>
              <a:t>Two Parent Participation Rate Report</a:t>
            </a:r>
          </a:p>
        </p:txBody>
      </p:sp>
      <p:pic>
        <p:nvPicPr>
          <p:cNvPr id="7" name="Picture 6">
            <a:extLst>
              <a:ext uri="{FF2B5EF4-FFF2-40B4-BE49-F238E27FC236}">
                <a16:creationId xmlns:a16="http://schemas.microsoft.com/office/drawing/2014/main" id="{8E8EB9DD-EE8A-453C-AE98-29E7E470AD32}"/>
              </a:ext>
            </a:extLst>
          </p:cNvPr>
          <p:cNvPicPr/>
          <p:nvPr/>
        </p:nvPicPr>
        <p:blipFill>
          <a:blip r:embed="rId2">
            <a:extLst>
              <a:ext uri="{28A0092B-C50C-407E-A947-70E740481C1C}">
                <a14:useLocalDpi xmlns:a14="http://schemas.microsoft.com/office/drawing/2010/main" val="0"/>
              </a:ext>
            </a:extLst>
          </a:blip>
          <a:stretch>
            <a:fillRect/>
          </a:stretch>
        </p:blipFill>
        <p:spPr>
          <a:xfrm>
            <a:off x="3498101" y="1786583"/>
            <a:ext cx="5014371" cy="2206519"/>
          </a:xfrm>
          <a:prstGeom prst="rect">
            <a:avLst/>
          </a:prstGeom>
        </p:spPr>
      </p:pic>
      <p:sp>
        <p:nvSpPr>
          <p:cNvPr id="9" name="TextBox 8">
            <a:extLst>
              <a:ext uri="{FF2B5EF4-FFF2-40B4-BE49-F238E27FC236}">
                <a16:creationId xmlns:a16="http://schemas.microsoft.com/office/drawing/2014/main" id="{9C70B0E3-3193-4776-B4C9-98355ACBC76F}"/>
              </a:ext>
            </a:extLst>
          </p:cNvPr>
          <p:cNvSpPr txBox="1"/>
          <p:nvPr/>
        </p:nvSpPr>
        <p:spPr>
          <a:xfrm>
            <a:off x="3546679" y="4311836"/>
            <a:ext cx="4443708" cy="1323439"/>
          </a:xfrm>
          <a:prstGeom prst="rect">
            <a:avLst/>
          </a:prstGeom>
          <a:noFill/>
        </p:spPr>
        <p:txBody>
          <a:bodyPr wrap="square" rtlCol="0">
            <a:spAutoFit/>
          </a:bodyPr>
          <a:lstStyle/>
          <a:p>
            <a:pPr algn="ctr"/>
            <a:r>
              <a:rPr lang="en-US" sz="2000" dirty="0"/>
              <a:t>In this case, the county has a rate of 50% because they had 2 cases that received a payment, but only 1 who met hours. </a:t>
            </a:r>
          </a:p>
        </p:txBody>
      </p:sp>
    </p:spTree>
    <p:extLst>
      <p:ext uri="{BB962C8B-B14F-4D97-AF65-F5344CB8AC3E}">
        <p14:creationId xmlns:p14="http://schemas.microsoft.com/office/powerpoint/2010/main" val="3029137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8289007" y="3091520"/>
            <a:ext cx="3560872" cy="271685"/>
          </a:xfrm>
        </p:spPr>
        <p:txBody>
          <a:bodyPr vert="horz" lIns="91440" tIns="45720" rIns="91440" bIns="45720" rtlCol="0" anchor="ctr">
            <a:normAutofit fontScale="90000"/>
          </a:bodyPr>
          <a:lstStyle/>
          <a:p>
            <a:r>
              <a:rPr lang="en-US" sz="1900" b="0" dirty="0">
                <a:solidFill>
                  <a:schemeClr val="tx1"/>
                </a:solidFill>
                <a:latin typeface="Calibri" panose="020F0502020204030204" pitchFamily="34" charset="0"/>
                <a:ea typeface="+mj-ea"/>
                <a:cs typeface="Calibri" panose="020F0502020204030204" pitchFamily="34" charset="0"/>
              </a:rPr>
              <a:t>To find out what cases represent the numbers in the previous slide, there are 3 additional detailed reports that provide this information. </a:t>
            </a:r>
            <a:br>
              <a:rPr lang="en-US" sz="1900" dirty="0">
                <a:solidFill>
                  <a:schemeClr val="tx1"/>
                </a:solidFill>
                <a:latin typeface="Calibri" panose="020F0502020204030204" pitchFamily="34" charset="0"/>
                <a:ea typeface="+mj-ea"/>
                <a:cs typeface="Calibri" panose="020F0502020204030204" pitchFamily="34" charset="0"/>
              </a:rPr>
            </a:br>
            <a:br>
              <a:rPr lang="en-US" sz="1900" dirty="0">
                <a:solidFill>
                  <a:schemeClr val="tx1"/>
                </a:solidFill>
                <a:latin typeface="Calibri" panose="020F0502020204030204" pitchFamily="34" charset="0"/>
                <a:ea typeface="+mj-ea"/>
                <a:cs typeface="Calibri" panose="020F0502020204030204" pitchFamily="34" charset="0"/>
              </a:rPr>
            </a:br>
            <a:r>
              <a:rPr lang="en-US" sz="1900" dirty="0">
                <a:solidFill>
                  <a:schemeClr val="tx1"/>
                </a:solidFill>
                <a:latin typeface="Calibri" panose="020F0502020204030204" pitchFamily="34" charset="0"/>
                <a:ea typeface="+mj-ea"/>
                <a:cs typeface="Calibri" panose="020F0502020204030204" pitchFamily="34" charset="0"/>
              </a:rPr>
              <a:t>Folders&gt;Public Folders&gt;DHHS Main Document&gt;HB630 Performance Measures&gt;Work First</a:t>
            </a:r>
            <a:br>
              <a:rPr lang="en-US" sz="1900" dirty="0">
                <a:solidFill>
                  <a:schemeClr val="tx1"/>
                </a:solidFill>
                <a:latin typeface="Calibri" panose="020F0502020204030204" pitchFamily="34" charset="0"/>
                <a:ea typeface="+mj-ea"/>
                <a:cs typeface="Calibri" panose="020F0502020204030204" pitchFamily="34" charset="0"/>
              </a:rPr>
            </a:br>
            <a:br>
              <a:rPr lang="en-US" sz="1900" dirty="0">
                <a:solidFill>
                  <a:schemeClr val="tx1"/>
                </a:solidFill>
                <a:latin typeface="Calibri" panose="020F0502020204030204" pitchFamily="34" charset="0"/>
                <a:ea typeface="+mj-ea"/>
                <a:cs typeface="Calibri" panose="020F0502020204030204" pitchFamily="34" charset="0"/>
              </a:rPr>
            </a:br>
            <a:r>
              <a:rPr lang="en-US" sz="1900" u="sng" dirty="0">
                <a:solidFill>
                  <a:schemeClr val="tx1"/>
                </a:solidFill>
                <a:latin typeface="Calibri" panose="020F0502020204030204" pitchFamily="34" charset="0"/>
                <a:ea typeface="+mj-ea"/>
                <a:cs typeface="Calibri" panose="020F0502020204030204" pitchFamily="34" charset="0"/>
              </a:rPr>
              <a:t>REPORT NAMES: </a:t>
            </a:r>
            <a:br>
              <a:rPr lang="en-US" sz="1900" dirty="0">
                <a:solidFill>
                  <a:schemeClr val="tx1"/>
                </a:solidFill>
                <a:latin typeface="Calibri" panose="020F0502020204030204" pitchFamily="34" charset="0"/>
                <a:ea typeface="+mj-ea"/>
                <a:cs typeface="Calibri" panose="020F0502020204030204" pitchFamily="34" charset="0"/>
              </a:rPr>
            </a:br>
            <a:r>
              <a:rPr lang="en-US" sz="1900" b="0" dirty="0">
                <a:solidFill>
                  <a:schemeClr val="tx1"/>
                </a:solidFill>
                <a:latin typeface="Calibri" panose="020F0502020204030204" pitchFamily="34" charset="0"/>
                <a:ea typeface="+mj-ea"/>
                <a:cs typeface="Calibri" panose="020F0502020204030204" pitchFamily="34" charset="0"/>
              </a:rPr>
              <a:t>Two Parent Counted in the Denominator Report</a:t>
            </a:r>
            <a:br>
              <a:rPr lang="en-US" sz="1900" b="0" dirty="0">
                <a:solidFill>
                  <a:schemeClr val="tx1"/>
                </a:solidFill>
                <a:latin typeface="Calibri" panose="020F0502020204030204" pitchFamily="34" charset="0"/>
                <a:ea typeface="+mj-ea"/>
                <a:cs typeface="Calibri" panose="020F0502020204030204" pitchFamily="34" charset="0"/>
              </a:rPr>
            </a:br>
            <a:br>
              <a:rPr lang="en-US" sz="1900" b="0" dirty="0">
                <a:solidFill>
                  <a:schemeClr val="tx1"/>
                </a:solidFill>
                <a:latin typeface="Calibri" panose="020F0502020204030204" pitchFamily="34" charset="0"/>
                <a:ea typeface="+mj-ea"/>
                <a:cs typeface="Calibri" panose="020F0502020204030204" pitchFamily="34" charset="0"/>
              </a:rPr>
            </a:br>
            <a:r>
              <a:rPr lang="en-US" sz="1900" b="0" dirty="0">
                <a:solidFill>
                  <a:schemeClr val="tx1"/>
                </a:solidFill>
                <a:latin typeface="Calibri" panose="020F0502020204030204" pitchFamily="34" charset="0"/>
                <a:ea typeface="+mj-ea"/>
                <a:cs typeface="Calibri" panose="020F0502020204030204" pitchFamily="34" charset="0"/>
              </a:rPr>
              <a:t>Two Parent Not Counted in the Numerator Report</a:t>
            </a:r>
            <a:br>
              <a:rPr lang="en-US" sz="1900" b="0" dirty="0">
                <a:solidFill>
                  <a:schemeClr val="tx1"/>
                </a:solidFill>
                <a:latin typeface="Calibri" panose="020F0502020204030204" pitchFamily="34" charset="0"/>
                <a:ea typeface="+mj-ea"/>
                <a:cs typeface="Calibri" panose="020F0502020204030204" pitchFamily="34" charset="0"/>
              </a:rPr>
            </a:br>
            <a:br>
              <a:rPr lang="en-US" sz="1900" b="0" dirty="0">
                <a:solidFill>
                  <a:schemeClr val="tx1"/>
                </a:solidFill>
                <a:latin typeface="Calibri" panose="020F0502020204030204" pitchFamily="34" charset="0"/>
                <a:ea typeface="+mj-ea"/>
                <a:cs typeface="Calibri" panose="020F0502020204030204" pitchFamily="34" charset="0"/>
              </a:rPr>
            </a:br>
            <a:r>
              <a:rPr lang="en-US" sz="1900" b="0" dirty="0">
                <a:solidFill>
                  <a:schemeClr val="tx1"/>
                </a:solidFill>
                <a:latin typeface="Calibri" panose="020F0502020204030204" pitchFamily="34" charset="0"/>
                <a:ea typeface="+mj-ea"/>
                <a:cs typeface="Calibri" panose="020F0502020204030204" pitchFamily="34" charset="0"/>
              </a:rPr>
              <a:t>Two Parent Counted in the Numerator Report</a:t>
            </a:r>
          </a:p>
        </p:txBody>
      </p:sp>
      <p:pic>
        <p:nvPicPr>
          <p:cNvPr id="5" name="Picture 4">
            <a:extLst>
              <a:ext uri="{FF2B5EF4-FFF2-40B4-BE49-F238E27FC236}">
                <a16:creationId xmlns:a16="http://schemas.microsoft.com/office/drawing/2014/main" id="{5A33FA58-B55D-4D1D-8D87-B1EE90B6D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83" y="600377"/>
            <a:ext cx="7525711" cy="5842899"/>
          </a:xfrm>
          <a:prstGeom prst="rect">
            <a:avLst/>
          </a:prstGeom>
        </p:spPr>
      </p:pic>
    </p:spTree>
    <p:extLst>
      <p:ext uri="{BB962C8B-B14F-4D97-AF65-F5344CB8AC3E}">
        <p14:creationId xmlns:p14="http://schemas.microsoft.com/office/powerpoint/2010/main" val="3207609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8E1409-BE03-451E-BBD1-0F04CA063D59}"/>
              </a:ext>
            </a:extLst>
          </p:cNvPr>
          <p:cNvPicPr/>
          <p:nvPr/>
        </p:nvPicPr>
        <p:blipFill>
          <a:blip r:embed="rId2">
            <a:extLst>
              <a:ext uri="{28A0092B-C50C-407E-A947-70E740481C1C}">
                <a14:useLocalDpi xmlns:a14="http://schemas.microsoft.com/office/drawing/2010/main" val="0"/>
              </a:ext>
            </a:extLst>
          </a:blip>
          <a:stretch>
            <a:fillRect/>
          </a:stretch>
        </p:blipFill>
        <p:spPr>
          <a:xfrm>
            <a:off x="563919" y="489759"/>
            <a:ext cx="6579660" cy="2194308"/>
          </a:xfrm>
          <a:prstGeom prst="rect">
            <a:avLst/>
          </a:prstGeom>
        </p:spPr>
      </p:pic>
      <p:pic>
        <p:nvPicPr>
          <p:cNvPr id="9" name="Picture 8">
            <a:extLst>
              <a:ext uri="{FF2B5EF4-FFF2-40B4-BE49-F238E27FC236}">
                <a16:creationId xmlns:a16="http://schemas.microsoft.com/office/drawing/2014/main" id="{21935326-B1AD-4D1F-932A-D6CAB54A0648}"/>
              </a:ext>
            </a:extLst>
          </p:cNvPr>
          <p:cNvPicPr/>
          <p:nvPr/>
        </p:nvPicPr>
        <p:blipFill>
          <a:blip r:embed="rId3">
            <a:extLst>
              <a:ext uri="{28A0092B-C50C-407E-A947-70E740481C1C}">
                <a14:useLocalDpi xmlns:a14="http://schemas.microsoft.com/office/drawing/2010/main" val="0"/>
              </a:ext>
            </a:extLst>
          </a:blip>
          <a:stretch>
            <a:fillRect/>
          </a:stretch>
        </p:blipFill>
        <p:spPr>
          <a:xfrm>
            <a:off x="563920" y="2695868"/>
            <a:ext cx="6520453" cy="2048409"/>
          </a:xfrm>
          <a:prstGeom prst="rect">
            <a:avLst/>
          </a:prstGeom>
        </p:spPr>
      </p:pic>
      <p:pic>
        <p:nvPicPr>
          <p:cNvPr id="10" name="Picture 9">
            <a:extLst>
              <a:ext uri="{FF2B5EF4-FFF2-40B4-BE49-F238E27FC236}">
                <a16:creationId xmlns:a16="http://schemas.microsoft.com/office/drawing/2014/main" id="{46B9E6D5-94C5-4228-8EAB-6507DD73BA57}"/>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23128" y="4744273"/>
            <a:ext cx="6520453" cy="1765915"/>
          </a:xfrm>
          <a:prstGeom prst="rect">
            <a:avLst/>
          </a:prstGeom>
          <a:noFill/>
          <a:ln>
            <a:noFill/>
          </a:ln>
        </p:spPr>
      </p:pic>
      <p:sp>
        <p:nvSpPr>
          <p:cNvPr id="12" name="Arrow: Left 11">
            <a:extLst>
              <a:ext uri="{FF2B5EF4-FFF2-40B4-BE49-F238E27FC236}">
                <a16:creationId xmlns:a16="http://schemas.microsoft.com/office/drawing/2014/main" id="{2F881880-467D-4FE1-AA36-E12794BC8DBD}"/>
              </a:ext>
            </a:extLst>
          </p:cNvPr>
          <p:cNvSpPr/>
          <p:nvPr/>
        </p:nvSpPr>
        <p:spPr>
          <a:xfrm>
            <a:off x="7143581" y="1153757"/>
            <a:ext cx="3651023" cy="1423963"/>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 Parent Counted in the Denominator Report</a:t>
            </a:r>
          </a:p>
        </p:txBody>
      </p:sp>
      <p:sp>
        <p:nvSpPr>
          <p:cNvPr id="23" name="Arrow: Left 22">
            <a:extLst>
              <a:ext uri="{FF2B5EF4-FFF2-40B4-BE49-F238E27FC236}">
                <a16:creationId xmlns:a16="http://schemas.microsoft.com/office/drawing/2014/main" id="{1DC99E52-79BE-408E-B973-3D256E62BBAD}"/>
              </a:ext>
            </a:extLst>
          </p:cNvPr>
          <p:cNvSpPr/>
          <p:nvPr/>
        </p:nvSpPr>
        <p:spPr>
          <a:xfrm>
            <a:off x="7084373" y="3237289"/>
            <a:ext cx="3651023" cy="1423963"/>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 Parent Not Counted in the Numerator Report</a:t>
            </a:r>
          </a:p>
        </p:txBody>
      </p:sp>
      <p:sp>
        <p:nvSpPr>
          <p:cNvPr id="27" name="Arrow: Left 26">
            <a:extLst>
              <a:ext uri="{FF2B5EF4-FFF2-40B4-BE49-F238E27FC236}">
                <a16:creationId xmlns:a16="http://schemas.microsoft.com/office/drawing/2014/main" id="{3D160215-C83B-489D-B330-E5A5017B0CAA}"/>
              </a:ext>
            </a:extLst>
          </p:cNvPr>
          <p:cNvSpPr/>
          <p:nvPr/>
        </p:nvSpPr>
        <p:spPr>
          <a:xfrm>
            <a:off x="7223105" y="5086225"/>
            <a:ext cx="3651023" cy="1423963"/>
          </a:xfrm>
          <a:prstGeom prst="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 Parent Counted in the Numerator Report</a:t>
            </a:r>
          </a:p>
        </p:txBody>
      </p:sp>
    </p:spTree>
    <p:extLst>
      <p:ext uri="{BB962C8B-B14F-4D97-AF65-F5344CB8AC3E}">
        <p14:creationId xmlns:p14="http://schemas.microsoft.com/office/powerpoint/2010/main" val="2045196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WF3: The County will process 95% Work First applications within 45 days of receipt. </a:t>
            </a:r>
          </a:p>
        </p:txBody>
      </p:sp>
      <p:grpSp>
        <p:nvGrpSpPr>
          <p:cNvPr id="3" name="Group 2">
            <a:extLst>
              <a:ext uri="{FF2B5EF4-FFF2-40B4-BE49-F238E27FC236}">
                <a16:creationId xmlns:a16="http://schemas.microsoft.com/office/drawing/2014/main" id="{69F2C010-D97C-48D7-AFB7-5F11178F4DE8}"/>
              </a:ext>
            </a:extLst>
          </p:cNvPr>
          <p:cNvGrpSpPr/>
          <p:nvPr/>
        </p:nvGrpSpPr>
        <p:grpSpPr>
          <a:xfrm>
            <a:off x="4940613" y="3782948"/>
            <a:ext cx="2558019" cy="879329"/>
            <a:chOff x="2073854" y="3192884"/>
            <a:chExt cx="2863345" cy="1160637"/>
          </a:xfrm>
          <a:solidFill>
            <a:schemeClr val="accent3">
              <a:lumMod val="60000"/>
              <a:lumOff val="40000"/>
            </a:schemeClr>
          </a:solidFill>
        </p:grpSpPr>
        <p:sp>
          <p:nvSpPr>
            <p:cNvPr id="5" name="Rectangle 4"/>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6" name="Oval 5"/>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7" name="Oval 6"/>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grpSp>
      <p:sp>
        <p:nvSpPr>
          <p:cNvPr id="4" name="TextBox 3"/>
          <p:cNvSpPr txBox="1"/>
          <p:nvPr/>
        </p:nvSpPr>
        <p:spPr>
          <a:xfrm>
            <a:off x="3645112" y="3075058"/>
            <a:ext cx="4965789" cy="707886"/>
          </a:xfrm>
          <a:prstGeom prst="rect">
            <a:avLst/>
          </a:prstGeom>
          <a:noFill/>
        </p:spPr>
        <p:txBody>
          <a:bodyPr wrap="square" rtlCol="0">
            <a:spAutoFit/>
          </a:bodyPr>
          <a:lstStyle/>
          <a:p>
            <a:pPr lvl="0" algn="ctr"/>
            <a:r>
              <a:rPr lang="en-US" altLang="en-US" sz="2000" b="1" dirty="0">
                <a:solidFill>
                  <a:srgbClr val="000000"/>
                </a:solidFill>
              </a:rPr>
              <a:t>Total number of timely WF applications processed timely</a:t>
            </a:r>
            <a:endParaRPr lang="en-US" dirty="0">
              <a:solidFill>
                <a:srgbClr val="000000"/>
              </a:solidFill>
              <a:latin typeface="Century Schoolbook" panose="02040604050505020304"/>
            </a:endParaRPr>
          </a:p>
        </p:txBody>
      </p:sp>
      <p:sp>
        <p:nvSpPr>
          <p:cNvPr id="9" name="TextBox 8"/>
          <p:cNvSpPr txBox="1"/>
          <p:nvPr/>
        </p:nvSpPr>
        <p:spPr>
          <a:xfrm>
            <a:off x="3736724" y="4641528"/>
            <a:ext cx="4965789" cy="400110"/>
          </a:xfrm>
          <a:prstGeom prst="rect">
            <a:avLst/>
          </a:prstGeom>
          <a:noFill/>
        </p:spPr>
        <p:txBody>
          <a:bodyPr wrap="square" rtlCol="0">
            <a:spAutoFit/>
          </a:bodyPr>
          <a:lstStyle/>
          <a:p>
            <a:pPr lvl="0" algn="ctr"/>
            <a:r>
              <a:rPr lang="en-US" altLang="en-US" sz="2000" b="1" dirty="0">
                <a:solidFill>
                  <a:srgbClr val="000000"/>
                </a:solidFill>
              </a:rPr>
              <a:t>Total number of WF applications </a:t>
            </a:r>
            <a:endParaRPr lang="en-US" b="1" dirty="0">
              <a:solidFill>
                <a:srgbClr val="000000"/>
              </a:solidFill>
              <a:latin typeface="Century Schoolbook" panose="02040604050505020304"/>
            </a:endParaRPr>
          </a:p>
        </p:txBody>
      </p:sp>
      <p:sp>
        <p:nvSpPr>
          <p:cNvPr id="11" name="TextBox 10">
            <a:extLst>
              <a:ext uri="{FF2B5EF4-FFF2-40B4-BE49-F238E27FC236}">
                <a16:creationId xmlns:a16="http://schemas.microsoft.com/office/drawing/2014/main" id="{3B1D650A-ABE0-479E-A750-876AE355D2E6}"/>
              </a:ext>
            </a:extLst>
          </p:cNvPr>
          <p:cNvSpPr txBox="1"/>
          <p:nvPr/>
        </p:nvSpPr>
        <p:spPr>
          <a:xfrm>
            <a:off x="4302117" y="1578668"/>
            <a:ext cx="3835011" cy="923330"/>
          </a:xfrm>
          <a:prstGeom prst="rect">
            <a:avLst/>
          </a:prstGeom>
          <a:noFill/>
        </p:spPr>
        <p:txBody>
          <a:bodyPr wrap="square" rtlCol="0">
            <a:spAutoFit/>
          </a:bodyPr>
          <a:lstStyle/>
          <a:p>
            <a:pPr lvl="0" algn="ctr"/>
            <a:r>
              <a:rPr lang="en-US" dirty="0">
                <a:solidFill>
                  <a:srgbClr val="000000"/>
                </a:solidFill>
              </a:rPr>
              <a:t>Work First Manual Section 104</a:t>
            </a:r>
          </a:p>
          <a:p>
            <a:pPr lvl="0" algn="ctr"/>
            <a:r>
              <a:rPr lang="en-US" dirty="0">
                <a:solidFill>
                  <a:srgbClr val="000000"/>
                </a:solidFill>
              </a:rPr>
              <a:t>TANF State Plan FFY 2016 - 2019</a:t>
            </a:r>
          </a:p>
          <a:p>
            <a:pPr lvl="0" algn="ctr"/>
            <a:r>
              <a:rPr lang="en-US" dirty="0">
                <a:solidFill>
                  <a:srgbClr val="000000"/>
                </a:solidFill>
              </a:rPr>
              <a:t>NC GS 108A-31 </a:t>
            </a:r>
            <a:endParaRPr lang="en-US" dirty="0">
              <a:solidFill>
                <a:srgbClr val="000000"/>
              </a:solidFill>
              <a:latin typeface="Century Schoolbook" panose="02040604050505020304"/>
            </a:endParaRPr>
          </a:p>
        </p:txBody>
      </p:sp>
    </p:spTree>
    <p:extLst>
      <p:ext uri="{BB962C8B-B14F-4D97-AF65-F5344CB8AC3E}">
        <p14:creationId xmlns:p14="http://schemas.microsoft.com/office/powerpoint/2010/main" val="10378768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451296" y="3945752"/>
            <a:ext cx="3075681" cy="548640"/>
          </a:xfrm>
        </p:spPr>
        <p:txBody>
          <a:bodyPr vert="horz" lIns="91440" tIns="45720" rIns="91440" bIns="45720" rtlCol="0" anchor="b">
            <a:normAutofit fontScale="90000"/>
          </a:bodyPr>
          <a:lstStyle/>
          <a:p>
            <a:pPr>
              <a:lnSpc>
                <a:spcPct val="85000"/>
              </a:lnSpc>
            </a:pPr>
            <a:r>
              <a:rPr lang="en-US" sz="2400" b="0" dirty="0"/>
              <a:t>Folders&gt;Public Folders&gt;DHHS Main Document&gt;HB630 Performance Measures&gt;Work First</a:t>
            </a:r>
            <a:br>
              <a:rPr lang="en-US" sz="2400" dirty="0"/>
            </a:br>
            <a:br>
              <a:rPr lang="en-US" sz="2400" dirty="0"/>
            </a:br>
            <a:r>
              <a:rPr lang="en-US" sz="2400" dirty="0"/>
              <a:t>REPORT NAME: WF Cash Assistance – Application Timeliness</a:t>
            </a:r>
          </a:p>
        </p:txBody>
      </p:sp>
      <p:pic>
        <p:nvPicPr>
          <p:cNvPr id="2" name="Picture 1">
            <a:extLst>
              <a:ext uri="{FF2B5EF4-FFF2-40B4-BE49-F238E27FC236}">
                <a16:creationId xmlns:a16="http://schemas.microsoft.com/office/drawing/2014/main" id="{B46007DE-8749-473F-B472-810CA6581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061" y="572180"/>
            <a:ext cx="7669635" cy="5949821"/>
          </a:xfrm>
          <a:prstGeom prst="rect">
            <a:avLst/>
          </a:prstGeom>
        </p:spPr>
      </p:pic>
    </p:spTree>
    <p:extLst>
      <p:ext uri="{BB962C8B-B14F-4D97-AF65-F5344CB8AC3E}">
        <p14:creationId xmlns:p14="http://schemas.microsoft.com/office/powerpoint/2010/main" val="4161323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0B446-E6C8-434D-AF51-42661ADE9267}"/>
              </a:ext>
            </a:extLst>
          </p:cNvPr>
          <p:cNvSpPr>
            <a:spLocks noGrp="1"/>
          </p:cNvSpPr>
          <p:nvPr>
            <p:ph type="body" idx="4294967295"/>
          </p:nvPr>
        </p:nvSpPr>
        <p:spPr>
          <a:xfrm>
            <a:off x="233267" y="1711512"/>
            <a:ext cx="5157788" cy="823912"/>
          </a:xfrm>
          <a:prstGeom prst="rect">
            <a:avLst/>
          </a:prstGeom>
        </p:spPr>
        <p:txBody>
          <a:bodyPr/>
          <a:lstStyle/>
          <a:p>
            <a:pPr marL="0" indent="0" algn="ctr">
              <a:buNone/>
            </a:pPr>
            <a:r>
              <a:rPr lang="en-US" b="0" dirty="0"/>
              <a:t>After clicking the report to run, a prompt box comes up.</a:t>
            </a:r>
          </a:p>
        </p:txBody>
      </p:sp>
      <p:sp>
        <p:nvSpPr>
          <p:cNvPr id="5" name="Text Placeholder 4">
            <a:extLst>
              <a:ext uri="{FF2B5EF4-FFF2-40B4-BE49-F238E27FC236}">
                <a16:creationId xmlns:a16="http://schemas.microsoft.com/office/drawing/2014/main" id="{70A53D60-E3C7-4B78-86CA-CF7F4663371A}"/>
              </a:ext>
            </a:extLst>
          </p:cNvPr>
          <p:cNvSpPr>
            <a:spLocks noGrp="1"/>
          </p:cNvSpPr>
          <p:nvPr>
            <p:ph type="body" sz="quarter" idx="4294967295"/>
          </p:nvPr>
        </p:nvSpPr>
        <p:spPr>
          <a:xfrm>
            <a:off x="42307" y="3645488"/>
            <a:ext cx="5183188" cy="823913"/>
          </a:xfrm>
          <a:prstGeom prst="rect">
            <a:avLst/>
          </a:prstGeom>
        </p:spPr>
        <p:txBody>
          <a:bodyPr/>
          <a:lstStyle/>
          <a:p>
            <a:pPr marL="0" indent="0" algn="ctr">
              <a:buNone/>
            </a:pPr>
            <a:r>
              <a:rPr lang="en-US" b="0" dirty="0"/>
              <a:t>You may need to “Refresh Values” to see a list of available selections.</a:t>
            </a:r>
          </a:p>
        </p:txBody>
      </p:sp>
      <p:pic>
        <p:nvPicPr>
          <p:cNvPr id="9" name="Picture 8">
            <a:extLst>
              <a:ext uri="{FF2B5EF4-FFF2-40B4-BE49-F238E27FC236}">
                <a16:creationId xmlns:a16="http://schemas.microsoft.com/office/drawing/2014/main" id="{21935326-B1AD-4D1F-932A-D6CAB54A0648}"/>
              </a:ext>
            </a:extLst>
          </p:cNvPr>
          <p:cNvPicPr/>
          <p:nvPr/>
        </p:nvPicPr>
        <p:blipFill>
          <a:blip r:embed="rId2">
            <a:extLst>
              <a:ext uri="{28A0092B-C50C-407E-A947-70E740481C1C}">
                <a14:useLocalDpi xmlns:a14="http://schemas.microsoft.com/office/drawing/2010/main" val="0"/>
              </a:ext>
            </a:extLst>
          </a:blip>
          <a:stretch>
            <a:fillRect/>
          </a:stretch>
        </p:blipFill>
        <p:spPr>
          <a:xfrm>
            <a:off x="5225497" y="1116581"/>
            <a:ext cx="6075779" cy="4462879"/>
          </a:xfrm>
          <a:prstGeom prst="rect">
            <a:avLst/>
          </a:prstGeom>
        </p:spPr>
      </p:pic>
    </p:spTree>
    <p:extLst>
      <p:ext uri="{BB962C8B-B14F-4D97-AF65-F5344CB8AC3E}">
        <p14:creationId xmlns:p14="http://schemas.microsoft.com/office/powerpoint/2010/main" val="3739324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DCA2E-307F-44BF-9918-D8411DEC7816}"/>
              </a:ext>
            </a:extLst>
          </p:cNvPr>
          <p:cNvSpPr>
            <a:spLocks noGrp="1"/>
          </p:cNvSpPr>
          <p:nvPr>
            <p:ph type="title"/>
          </p:nvPr>
        </p:nvSpPr>
        <p:spPr>
          <a:xfrm>
            <a:off x="2023441" y="234977"/>
            <a:ext cx="7960567" cy="954107"/>
          </a:xfrm>
        </p:spPr>
        <p:txBody>
          <a:bodyPr/>
          <a:lstStyle/>
          <a:p>
            <a:r>
              <a:rPr lang="en-US" dirty="0"/>
              <a:t>Two Tabs – Detail &amp; Aggregate</a:t>
            </a:r>
          </a:p>
        </p:txBody>
      </p:sp>
      <p:sp>
        <p:nvSpPr>
          <p:cNvPr id="4" name="TextBox 3">
            <a:extLst>
              <a:ext uri="{FF2B5EF4-FFF2-40B4-BE49-F238E27FC236}">
                <a16:creationId xmlns:a16="http://schemas.microsoft.com/office/drawing/2014/main" id="{A8DF7203-16EE-4494-A769-3C1710E446C5}"/>
              </a:ext>
            </a:extLst>
          </p:cNvPr>
          <p:cNvSpPr txBox="1"/>
          <p:nvPr/>
        </p:nvSpPr>
        <p:spPr>
          <a:xfrm>
            <a:off x="880028" y="1135198"/>
            <a:ext cx="3420509" cy="646331"/>
          </a:xfrm>
          <a:prstGeom prst="rect">
            <a:avLst/>
          </a:prstGeom>
          <a:noFill/>
        </p:spPr>
        <p:txBody>
          <a:bodyPr wrap="square" rtlCol="0">
            <a:spAutoFit/>
          </a:bodyPr>
          <a:lstStyle/>
          <a:p>
            <a:pPr algn="ctr"/>
            <a:r>
              <a:rPr lang="en-US" b="1" dirty="0"/>
              <a:t>TAB 1: </a:t>
            </a:r>
          </a:p>
          <a:p>
            <a:pPr algn="ctr"/>
            <a:r>
              <a:rPr lang="en-US" b="1" dirty="0"/>
              <a:t>Application Details</a:t>
            </a:r>
          </a:p>
        </p:txBody>
      </p:sp>
      <p:sp>
        <p:nvSpPr>
          <p:cNvPr id="5" name="TextBox 4">
            <a:extLst>
              <a:ext uri="{FF2B5EF4-FFF2-40B4-BE49-F238E27FC236}">
                <a16:creationId xmlns:a16="http://schemas.microsoft.com/office/drawing/2014/main" id="{0712F19B-4C36-4578-84A2-3C1F1318660E}"/>
              </a:ext>
            </a:extLst>
          </p:cNvPr>
          <p:cNvSpPr txBox="1"/>
          <p:nvPr/>
        </p:nvSpPr>
        <p:spPr>
          <a:xfrm>
            <a:off x="7980407" y="1135197"/>
            <a:ext cx="2986324" cy="646331"/>
          </a:xfrm>
          <a:prstGeom prst="rect">
            <a:avLst/>
          </a:prstGeom>
          <a:noFill/>
        </p:spPr>
        <p:txBody>
          <a:bodyPr wrap="square" rtlCol="0">
            <a:spAutoFit/>
          </a:bodyPr>
          <a:lstStyle/>
          <a:p>
            <a:pPr algn="ctr"/>
            <a:r>
              <a:rPr lang="en-US" b="1" dirty="0"/>
              <a:t>TAB 2:</a:t>
            </a:r>
          </a:p>
          <a:p>
            <a:pPr algn="ctr"/>
            <a:r>
              <a:rPr lang="en-US" b="1" dirty="0"/>
              <a:t>Aggregate Data</a:t>
            </a:r>
          </a:p>
        </p:txBody>
      </p:sp>
      <p:pic>
        <p:nvPicPr>
          <p:cNvPr id="6" name="Picture 5">
            <a:extLst>
              <a:ext uri="{FF2B5EF4-FFF2-40B4-BE49-F238E27FC236}">
                <a16:creationId xmlns:a16="http://schemas.microsoft.com/office/drawing/2014/main" id="{2906D060-A629-4BB0-BEAD-5E2A655B18F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7957" y="1781527"/>
            <a:ext cx="5052915" cy="3442312"/>
          </a:xfrm>
          <a:prstGeom prst="rect">
            <a:avLst/>
          </a:prstGeom>
          <a:noFill/>
          <a:ln>
            <a:noFill/>
          </a:ln>
        </p:spPr>
      </p:pic>
      <p:pic>
        <p:nvPicPr>
          <p:cNvPr id="7" name="Picture 6">
            <a:extLst>
              <a:ext uri="{FF2B5EF4-FFF2-40B4-BE49-F238E27FC236}">
                <a16:creationId xmlns:a16="http://schemas.microsoft.com/office/drawing/2014/main" id="{8E8EB9DD-EE8A-453C-AE98-29E7E470AD32}"/>
              </a:ext>
            </a:extLst>
          </p:cNvPr>
          <p:cNvPicPr/>
          <p:nvPr/>
        </p:nvPicPr>
        <p:blipFill>
          <a:blip r:embed="rId3">
            <a:extLst>
              <a:ext uri="{28A0092B-C50C-407E-A947-70E740481C1C}">
                <a14:useLocalDpi xmlns:a14="http://schemas.microsoft.com/office/drawing/2010/main" val="0"/>
              </a:ext>
            </a:extLst>
          </a:blip>
          <a:stretch>
            <a:fillRect/>
          </a:stretch>
        </p:blipFill>
        <p:spPr>
          <a:xfrm>
            <a:off x="7019306" y="2250083"/>
            <a:ext cx="4781551" cy="1820463"/>
          </a:xfrm>
          <a:prstGeom prst="rect">
            <a:avLst/>
          </a:prstGeom>
        </p:spPr>
      </p:pic>
      <p:sp>
        <p:nvSpPr>
          <p:cNvPr id="2" name="TextBox 1">
            <a:extLst>
              <a:ext uri="{FF2B5EF4-FFF2-40B4-BE49-F238E27FC236}">
                <a16:creationId xmlns:a16="http://schemas.microsoft.com/office/drawing/2014/main" id="{79AE2994-59B0-4B21-BABB-4D1F739AC836}"/>
              </a:ext>
            </a:extLst>
          </p:cNvPr>
          <p:cNvSpPr txBox="1"/>
          <p:nvPr/>
        </p:nvSpPr>
        <p:spPr>
          <a:xfrm>
            <a:off x="272853" y="5224360"/>
            <a:ext cx="5913847" cy="1256370"/>
          </a:xfrm>
          <a:prstGeom prst="rect">
            <a:avLst/>
          </a:prstGeom>
          <a:noFill/>
        </p:spPr>
        <p:txBody>
          <a:bodyPr wrap="square" rtlCol="0">
            <a:spAutoFit/>
          </a:bodyPr>
          <a:lstStyle/>
          <a:p>
            <a:r>
              <a:rPr lang="en-US" sz="1200" dirty="0"/>
              <a:t>Detail Report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Shows all applications with a </a:t>
            </a:r>
            <a:r>
              <a:rPr lang="en-US" sz="1200" b="1" dirty="0">
                <a:latin typeface="Calibri" panose="020F0502020204030204" pitchFamily="34" charset="0"/>
                <a:ea typeface="Calibri" panose="020F0502020204030204" pitchFamily="34" charset="0"/>
                <a:cs typeface="Times New Roman" panose="02020603050405020304" pitchFamily="18" charset="0"/>
              </a:rPr>
              <a:t>due date</a:t>
            </a:r>
            <a:r>
              <a:rPr lang="en-US" sz="1200" dirty="0">
                <a:latin typeface="Calibri" panose="020F0502020204030204" pitchFamily="34" charset="0"/>
                <a:ea typeface="Calibri" panose="020F0502020204030204" pitchFamily="34" charset="0"/>
                <a:cs typeface="Times New Roman" panose="02020603050405020304" pitchFamily="18" charset="0"/>
              </a:rPr>
              <a:t> in October </a:t>
            </a:r>
            <a:r>
              <a:rPr lang="en-US" sz="1200" i="1" dirty="0">
                <a:latin typeface="Calibri" panose="020F0502020204030204" pitchFamily="34" charset="0"/>
                <a:ea typeface="Calibri" panose="020F0502020204030204" pitchFamily="34" charset="0"/>
                <a:cs typeface="Times New Roman" panose="02020603050405020304" pitchFamily="18" charset="0"/>
              </a:rPr>
              <a:t>that have been disposed</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They may have been disposed in a month prior to October, but the query is looking at all the ones that were due in October and determining if they were processed on time.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they were disposed on or before the due date, they are timely.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they were disposed after the due date they are untimely.</a:t>
            </a:r>
          </a:p>
        </p:txBody>
      </p:sp>
      <p:sp>
        <p:nvSpPr>
          <p:cNvPr id="9" name="TextBox 8">
            <a:extLst>
              <a:ext uri="{FF2B5EF4-FFF2-40B4-BE49-F238E27FC236}">
                <a16:creationId xmlns:a16="http://schemas.microsoft.com/office/drawing/2014/main" id="{9C70B0E3-3193-4776-B4C9-98355ACBC76F}"/>
              </a:ext>
            </a:extLst>
          </p:cNvPr>
          <p:cNvSpPr txBox="1"/>
          <p:nvPr/>
        </p:nvSpPr>
        <p:spPr>
          <a:xfrm>
            <a:off x="7245347" y="4539097"/>
            <a:ext cx="4443708" cy="1911164"/>
          </a:xfrm>
          <a:prstGeom prst="rect">
            <a:avLst/>
          </a:prstGeom>
          <a:noFill/>
        </p:spPr>
        <p:txBody>
          <a:bodyPr wrap="square" rtlCol="0">
            <a:spAutoFit/>
          </a:bodyPr>
          <a:lstStyle/>
          <a:p>
            <a:r>
              <a:rPr lang="en-US" sz="1400" dirty="0"/>
              <a:t>Aggregate Report</a:t>
            </a:r>
          </a:p>
          <a:p>
            <a:pPr marL="342874" indent="-342874">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aggregate report calculates the percentages. </a:t>
            </a:r>
          </a:p>
          <a:p>
            <a:pPr marL="342874" indent="-342874">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the Timely percentage – the numerator is the total number of timely applications divided by the total number of applications. (20/21) </a:t>
            </a:r>
          </a:p>
          <a:p>
            <a:pPr marL="342874" indent="-342874">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the Untimely percentage – the numerator is the total number of Untimely applications divided by the total number of applications. (1/21) </a:t>
            </a:r>
          </a:p>
        </p:txBody>
      </p:sp>
      <p:cxnSp>
        <p:nvCxnSpPr>
          <p:cNvPr id="11" name="Straight Connector 10">
            <a:extLst>
              <a:ext uri="{FF2B5EF4-FFF2-40B4-BE49-F238E27FC236}">
                <a16:creationId xmlns:a16="http://schemas.microsoft.com/office/drawing/2014/main" id="{54194923-22F5-4E2B-AD60-2420B8B8167F}"/>
              </a:ext>
            </a:extLst>
          </p:cNvPr>
          <p:cNvCxnSpPr/>
          <p:nvPr/>
        </p:nvCxnSpPr>
        <p:spPr>
          <a:xfrm>
            <a:off x="6459523" y="1650747"/>
            <a:ext cx="0" cy="4388644"/>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5252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WF4: The County will process 95% Work First recertifications no later than the last day of the current recertification period. </a:t>
            </a:r>
          </a:p>
        </p:txBody>
      </p:sp>
      <p:grpSp>
        <p:nvGrpSpPr>
          <p:cNvPr id="3" name="Group 2">
            <a:extLst>
              <a:ext uri="{FF2B5EF4-FFF2-40B4-BE49-F238E27FC236}">
                <a16:creationId xmlns:a16="http://schemas.microsoft.com/office/drawing/2014/main" id="{69F2C010-D97C-48D7-AFB7-5F11178F4DE8}"/>
              </a:ext>
            </a:extLst>
          </p:cNvPr>
          <p:cNvGrpSpPr/>
          <p:nvPr/>
        </p:nvGrpSpPr>
        <p:grpSpPr>
          <a:xfrm>
            <a:off x="4984425" y="4347908"/>
            <a:ext cx="2558019" cy="879329"/>
            <a:chOff x="2073854" y="3192884"/>
            <a:chExt cx="2863345" cy="1160637"/>
          </a:xfrm>
          <a:solidFill>
            <a:schemeClr val="accent3">
              <a:lumMod val="60000"/>
              <a:lumOff val="40000"/>
            </a:schemeClr>
          </a:solidFill>
        </p:grpSpPr>
        <p:sp>
          <p:nvSpPr>
            <p:cNvPr id="5" name="Rectangle 4"/>
            <p:cNvSpPr/>
            <p:nvPr/>
          </p:nvSpPr>
          <p:spPr>
            <a:xfrm>
              <a:off x="2073854" y="3725259"/>
              <a:ext cx="2863345" cy="116724"/>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6" name="Oval 5"/>
            <p:cNvSpPr/>
            <p:nvPr/>
          </p:nvSpPr>
          <p:spPr>
            <a:xfrm>
              <a:off x="3179436" y="3192884"/>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sp>
          <p:nvSpPr>
            <p:cNvPr id="7" name="Oval 6"/>
            <p:cNvSpPr/>
            <p:nvPr/>
          </p:nvSpPr>
          <p:spPr>
            <a:xfrm>
              <a:off x="3179436" y="3890556"/>
              <a:ext cx="454955" cy="462965"/>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US">
                <a:solidFill>
                  <a:srgbClr val="FFFFFF"/>
                </a:solidFill>
                <a:latin typeface="Century Schoolbook" panose="02040604050505020304"/>
              </a:endParaRPr>
            </a:p>
          </p:txBody>
        </p:sp>
      </p:grpSp>
      <p:sp>
        <p:nvSpPr>
          <p:cNvPr id="4" name="TextBox 3"/>
          <p:cNvSpPr txBox="1"/>
          <p:nvPr/>
        </p:nvSpPr>
        <p:spPr>
          <a:xfrm>
            <a:off x="3645112" y="3429002"/>
            <a:ext cx="4965789" cy="707886"/>
          </a:xfrm>
          <a:prstGeom prst="rect">
            <a:avLst/>
          </a:prstGeom>
          <a:noFill/>
        </p:spPr>
        <p:txBody>
          <a:bodyPr wrap="square" rtlCol="0">
            <a:spAutoFit/>
          </a:bodyPr>
          <a:lstStyle/>
          <a:p>
            <a:pPr lvl="0" algn="ctr"/>
            <a:r>
              <a:rPr lang="en-US" altLang="en-US" sz="2000" b="1" dirty="0">
                <a:solidFill>
                  <a:srgbClr val="000000"/>
                </a:solidFill>
              </a:rPr>
              <a:t>Total number of timely WF recertifications processed timely</a:t>
            </a:r>
            <a:endParaRPr lang="en-US" dirty="0">
              <a:solidFill>
                <a:srgbClr val="000000"/>
              </a:solidFill>
              <a:latin typeface="Century Schoolbook" panose="02040604050505020304"/>
            </a:endParaRPr>
          </a:p>
        </p:txBody>
      </p:sp>
      <p:sp>
        <p:nvSpPr>
          <p:cNvPr id="9" name="TextBox 8"/>
          <p:cNvSpPr txBox="1"/>
          <p:nvPr/>
        </p:nvSpPr>
        <p:spPr>
          <a:xfrm>
            <a:off x="3645112" y="5454037"/>
            <a:ext cx="4965789" cy="400110"/>
          </a:xfrm>
          <a:prstGeom prst="rect">
            <a:avLst/>
          </a:prstGeom>
          <a:noFill/>
        </p:spPr>
        <p:txBody>
          <a:bodyPr wrap="square" rtlCol="0">
            <a:spAutoFit/>
          </a:bodyPr>
          <a:lstStyle/>
          <a:p>
            <a:pPr lvl="0" algn="ctr"/>
            <a:r>
              <a:rPr lang="en-US" altLang="en-US" sz="2000" b="1" dirty="0">
                <a:solidFill>
                  <a:srgbClr val="000000"/>
                </a:solidFill>
              </a:rPr>
              <a:t>Total number of WF recertifications </a:t>
            </a:r>
            <a:endParaRPr lang="en-US" b="1" dirty="0">
              <a:solidFill>
                <a:srgbClr val="000000"/>
              </a:solidFill>
              <a:latin typeface="Century Schoolbook" panose="02040604050505020304"/>
            </a:endParaRPr>
          </a:p>
        </p:txBody>
      </p:sp>
      <p:sp>
        <p:nvSpPr>
          <p:cNvPr id="11" name="TextBox 10">
            <a:extLst>
              <a:ext uri="{FF2B5EF4-FFF2-40B4-BE49-F238E27FC236}">
                <a16:creationId xmlns:a16="http://schemas.microsoft.com/office/drawing/2014/main" id="{3B1D650A-ABE0-479E-A750-876AE355D2E6}"/>
              </a:ext>
            </a:extLst>
          </p:cNvPr>
          <p:cNvSpPr txBox="1"/>
          <p:nvPr/>
        </p:nvSpPr>
        <p:spPr>
          <a:xfrm>
            <a:off x="3548813" y="2131990"/>
            <a:ext cx="4876799" cy="646331"/>
          </a:xfrm>
          <a:prstGeom prst="rect">
            <a:avLst/>
          </a:prstGeom>
          <a:noFill/>
        </p:spPr>
        <p:txBody>
          <a:bodyPr wrap="square" rtlCol="0">
            <a:spAutoFit/>
          </a:bodyPr>
          <a:lstStyle/>
          <a:p>
            <a:pPr lvl="0" algn="ctr"/>
            <a:r>
              <a:rPr lang="en-US" dirty="0">
                <a:solidFill>
                  <a:srgbClr val="FF0000"/>
                </a:solidFill>
              </a:rPr>
              <a:t>EFS DSS Administrative Letter No. 8-2018 Work First Program</a:t>
            </a:r>
          </a:p>
        </p:txBody>
      </p:sp>
    </p:spTree>
    <p:extLst>
      <p:ext uri="{BB962C8B-B14F-4D97-AF65-F5344CB8AC3E}">
        <p14:creationId xmlns:p14="http://schemas.microsoft.com/office/powerpoint/2010/main" val="1280795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DC0-1754-4C67-9220-627F3FF2CAC6}"/>
              </a:ext>
            </a:extLst>
          </p:cNvPr>
          <p:cNvSpPr>
            <a:spLocks noGrp="1"/>
          </p:cNvSpPr>
          <p:nvPr>
            <p:ph type="title"/>
          </p:nvPr>
        </p:nvSpPr>
        <p:spPr>
          <a:xfrm>
            <a:off x="365765" y="4605504"/>
            <a:ext cx="2682239" cy="548640"/>
          </a:xfrm>
        </p:spPr>
        <p:txBody>
          <a:bodyPr vert="horz" lIns="91440" tIns="45720" rIns="91440" bIns="45720" rtlCol="0" anchor="b">
            <a:normAutofit fontScale="90000"/>
          </a:bodyPr>
          <a:lstStyle/>
          <a:p>
            <a:pPr>
              <a:lnSpc>
                <a:spcPct val="85000"/>
              </a:lnSpc>
            </a:pPr>
            <a:r>
              <a:rPr lang="en-US" sz="2400" dirty="0"/>
              <a:t>Folders&gt;Public Folders&gt;DHHS Main Document&gt;HB630 Performance Measures&gt;Work First</a:t>
            </a:r>
            <a:br>
              <a:rPr lang="en-US" sz="2400" dirty="0"/>
            </a:br>
            <a:br>
              <a:rPr lang="en-US" sz="2400" dirty="0"/>
            </a:br>
            <a:r>
              <a:rPr lang="en-US" sz="2400" dirty="0"/>
              <a:t>REPORT NAME: WF Cash Assistance – Recertification Timeliness</a:t>
            </a:r>
          </a:p>
        </p:txBody>
      </p:sp>
      <p:pic>
        <p:nvPicPr>
          <p:cNvPr id="2" name="Picture 1">
            <a:extLst>
              <a:ext uri="{FF2B5EF4-FFF2-40B4-BE49-F238E27FC236}">
                <a16:creationId xmlns:a16="http://schemas.microsoft.com/office/drawing/2014/main" id="{B46007DE-8749-473F-B472-810CA6581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076" y="363319"/>
            <a:ext cx="7897256" cy="6131364"/>
          </a:xfrm>
          <a:prstGeom prst="rect">
            <a:avLst/>
          </a:prstGeom>
        </p:spPr>
      </p:pic>
    </p:spTree>
    <p:extLst>
      <p:ext uri="{BB962C8B-B14F-4D97-AF65-F5344CB8AC3E}">
        <p14:creationId xmlns:p14="http://schemas.microsoft.com/office/powerpoint/2010/main" val="1541518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0B446-E6C8-434D-AF51-42661ADE9267}"/>
              </a:ext>
            </a:extLst>
          </p:cNvPr>
          <p:cNvSpPr>
            <a:spLocks noGrp="1"/>
          </p:cNvSpPr>
          <p:nvPr>
            <p:ph type="body" idx="4294967295"/>
          </p:nvPr>
        </p:nvSpPr>
        <p:spPr>
          <a:xfrm>
            <a:off x="139743" y="1756147"/>
            <a:ext cx="5157788" cy="823912"/>
          </a:xfrm>
          <a:prstGeom prst="rect">
            <a:avLst/>
          </a:prstGeom>
        </p:spPr>
        <p:txBody>
          <a:bodyPr/>
          <a:lstStyle/>
          <a:p>
            <a:pPr marL="0" indent="0" algn="ctr">
              <a:buNone/>
            </a:pPr>
            <a:r>
              <a:rPr lang="en-US" b="0" dirty="0"/>
              <a:t>After clicking the report to run, a prompt box comes up.</a:t>
            </a:r>
          </a:p>
        </p:txBody>
      </p:sp>
      <p:sp>
        <p:nvSpPr>
          <p:cNvPr id="5" name="Text Placeholder 4">
            <a:extLst>
              <a:ext uri="{FF2B5EF4-FFF2-40B4-BE49-F238E27FC236}">
                <a16:creationId xmlns:a16="http://schemas.microsoft.com/office/drawing/2014/main" id="{70A53D60-E3C7-4B78-86CA-CF7F4663371A}"/>
              </a:ext>
            </a:extLst>
          </p:cNvPr>
          <p:cNvSpPr>
            <a:spLocks noGrp="1"/>
          </p:cNvSpPr>
          <p:nvPr>
            <p:ph type="body" sz="quarter" idx="4294967295"/>
          </p:nvPr>
        </p:nvSpPr>
        <p:spPr>
          <a:xfrm>
            <a:off x="127043" y="3656701"/>
            <a:ext cx="5183188" cy="823913"/>
          </a:xfrm>
          <a:prstGeom prst="rect">
            <a:avLst/>
          </a:prstGeom>
        </p:spPr>
        <p:txBody>
          <a:bodyPr/>
          <a:lstStyle/>
          <a:p>
            <a:pPr marL="0" indent="0" algn="ctr">
              <a:buNone/>
            </a:pPr>
            <a:r>
              <a:rPr lang="en-US" b="0" dirty="0"/>
              <a:t>You may need to “Refresh Values” to see a list of available selections.</a:t>
            </a:r>
          </a:p>
        </p:txBody>
      </p:sp>
      <p:pic>
        <p:nvPicPr>
          <p:cNvPr id="9" name="Picture 8">
            <a:extLst>
              <a:ext uri="{FF2B5EF4-FFF2-40B4-BE49-F238E27FC236}">
                <a16:creationId xmlns:a16="http://schemas.microsoft.com/office/drawing/2014/main" id="{21935326-B1AD-4D1F-932A-D6CAB54A0648}"/>
              </a:ext>
            </a:extLst>
          </p:cNvPr>
          <p:cNvPicPr/>
          <p:nvPr/>
        </p:nvPicPr>
        <p:blipFill>
          <a:blip r:embed="rId2">
            <a:extLst>
              <a:ext uri="{28A0092B-C50C-407E-A947-70E740481C1C}">
                <a14:useLocalDpi xmlns:a14="http://schemas.microsoft.com/office/drawing/2010/main" val="0"/>
              </a:ext>
            </a:extLst>
          </a:blip>
          <a:stretch>
            <a:fillRect/>
          </a:stretch>
        </p:blipFill>
        <p:spPr>
          <a:xfrm>
            <a:off x="5310233" y="679512"/>
            <a:ext cx="6419487" cy="5461233"/>
          </a:xfrm>
          <a:prstGeom prst="rect">
            <a:avLst/>
          </a:prstGeom>
        </p:spPr>
      </p:pic>
    </p:spTree>
    <p:extLst>
      <p:ext uri="{BB962C8B-B14F-4D97-AF65-F5344CB8AC3E}">
        <p14:creationId xmlns:p14="http://schemas.microsoft.com/office/powerpoint/2010/main" val="135863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CD44-A4F0-49B7-B41C-804AFE29EA78}"/>
              </a:ext>
            </a:extLst>
          </p:cNvPr>
          <p:cNvSpPr>
            <a:spLocks noGrp="1"/>
          </p:cNvSpPr>
          <p:nvPr>
            <p:ph type="title"/>
          </p:nvPr>
        </p:nvSpPr>
        <p:spPr/>
        <p:txBody>
          <a:bodyPr vert="horz" lIns="91440" tIns="45720" rIns="91440" bIns="45720" rtlCol="0" anchor="ctr">
            <a:normAutofit/>
          </a:bodyPr>
          <a:lstStyle/>
          <a:p>
            <a:r>
              <a:rPr lang="en-US">
                <a:ln>
                  <a:solidFill>
                    <a:srgbClr val="404040">
                      <a:alpha val="10000"/>
                    </a:srgbClr>
                  </a:solidFill>
                </a:ln>
              </a:rPr>
              <a:t>Logging Into CSDW</a:t>
            </a:r>
          </a:p>
        </p:txBody>
      </p:sp>
      <p:sp>
        <p:nvSpPr>
          <p:cNvPr id="3" name="Content Placeholder 2">
            <a:extLst>
              <a:ext uri="{FF2B5EF4-FFF2-40B4-BE49-F238E27FC236}">
                <a16:creationId xmlns:a16="http://schemas.microsoft.com/office/drawing/2014/main" id="{F9F1A4B7-97AC-4F04-91A3-FFAC5B076A6E}"/>
              </a:ext>
            </a:extLst>
          </p:cNvPr>
          <p:cNvSpPr>
            <a:spLocks noGrp="1"/>
          </p:cNvSpPr>
          <p:nvPr>
            <p:ph sz="half" idx="4294967295"/>
          </p:nvPr>
        </p:nvSpPr>
        <p:spPr>
          <a:xfrm>
            <a:off x="752477" y="1540397"/>
            <a:ext cx="4333875" cy="4351339"/>
          </a:xfrm>
          <a:prstGeom prst="rect">
            <a:avLst/>
          </a:prstGeom>
        </p:spPr>
        <p:txBody>
          <a:bodyPr vert="horz" lIns="91440" tIns="45720" rIns="91440" bIns="45720" rtlCol="0">
            <a:normAutofit/>
          </a:bodyPr>
          <a:lstStyle/>
          <a:p>
            <a:r>
              <a:rPr lang="en-US" sz="1400" dirty="0">
                <a:ln>
                  <a:solidFill>
                    <a:srgbClr val="404040">
                      <a:alpha val="10000"/>
                    </a:srgbClr>
                  </a:solidFill>
                </a:ln>
                <a:latin typeface="+mn-lt"/>
              </a:rPr>
              <a:t>Open Internet Explorer or other appropriate web browser.</a:t>
            </a:r>
          </a:p>
          <a:p>
            <a:pPr marL="0" indent="0" algn="ctr">
              <a:buNone/>
            </a:pPr>
            <a:r>
              <a:rPr lang="en-US" sz="1400" i="1" dirty="0">
                <a:ln>
                  <a:solidFill>
                    <a:srgbClr val="404040">
                      <a:alpha val="10000"/>
                    </a:srgbClr>
                  </a:solidFill>
                </a:ln>
                <a:latin typeface="+mn-lt"/>
              </a:rPr>
              <a:t>Note: Not all versions of all web browsers support the Data Warehouse. </a:t>
            </a:r>
          </a:p>
          <a:p>
            <a:endParaRPr lang="en-US" sz="1400" dirty="0">
              <a:ln>
                <a:solidFill>
                  <a:srgbClr val="404040">
                    <a:alpha val="10000"/>
                  </a:srgbClr>
                </a:solidFill>
              </a:ln>
              <a:latin typeface="+mn-lt"/>
            </a:endParaRPr>
          </a:p>
          <a:p>
            <a:r>
              <a:rPr lang="en-US" sz="1400" dirty="0">
                <a:ln>
                  <a:solidFill>
                    <a:srgbClr val="404040">
                      <a:alpha val="10000"/>
                    </a:srgbClr>
                  </a:solidFill>
                </a:ln>
                <a:latin typeface="+mn-lt"/>
              </a:rPr>
              <a:t>Type in the web site address:   https://csdwportal.dhhs.state.nc.us/csdwlogin/</a:t>
            </a:r>
          </a:p>
          <a:p>
            <a:endParaRPr lang="en-US" sz="1400" dirty="0">
              <a:ln>
                <a:solidFill>
                  <a:srgbClr val="404040">
                    <a:alpha val="10000"/>
                  </a:srgbClr>
                </a:solidFill>
              </a:ln>
              <a:latin typeface="+mn-lt"/>
            </a:endParaRPr>
          </a:p>
          <a:p>
            <a:r>
              <a:rPr lang="en-US" sz="1400" dirty="0">
                <a:ln>
                  <a:solidFill>
                    <a:srgbClr val="404040">
                      <a:alpha val="10000"/>
                    </a:srgbClr>
                  </a:solidFill>
                </a:ln>
                <a:latin typeface="+mn-lt"/>
              </a:rPr>
              <a:t>The Client Services Data Warehouse Log In Page will display.</a:t>
            </a:r>
          </a:p>
          <a:p>
            <a:pPr marL="36898"/>
            <a:endParaRPr lang="en-US" sz="1400" dirty="0">
              <a:ln>
                <a:solidFill>
                  <a:srgbClr val="404040">
                    <a:alpha val="10000"/>
                  </a:srgbClr>
                </a:solidFill>
              </a:ln>
              <a:latin typeface="+mn-lt"/>
            </a:endParaRPr>
          </a:p>
          <a:p>
            <a:r>
              <a:rPr lang="en-US" sz="1400" dirty="0">
                <a:ln>
                  <a:solidFill>
                    <a:srgbClr val="404040">
                      <a:alpha val="10000"/>
                    </a:srgbClr>
                  </a:solidFill>
                </a:ln>
                <a:latin typeface="+mn-lt"/>
              </a:rPr>
              <a:t>Click the Log In box.</a:t>
            </a:r>
          </a:p>
          <a:p>
            <a:pPr marL="36898"/>
            <a:endParaRPr lang="en-US" sz="1400" dirty="0">
              <a:ln>
                <a:solidFill>
                  <a:srgbClr val="404040">
                    <a:alpha val="10000"/>
                  </a:srgbClr>
                </a:solidFill>
              </a:ln>
              <a:latin typeface="+mn-lt"/>
            </a:endParaRPr>
          </a:p>
          <a:p>
            <a:r>
              <a:rPr lang="en-US" sz="1400" dirty="0">
                <a:ln>
                  <a:solidFill>
                    <a:srgbClr val="404040">
                      <a:alpha val="10000"/>
                    </a:srgbClr>
                  </a:solidFill>
                </a:ln>
                <a:latin typeface="+mn-lt"/>
              </a:rPr>
              <a:t>The Welcome to BusinessObjects page will display.</a:t>
            </a:r>
          </a:p>
          <a:p>
            <a:endParaRPr lang="en-US" sz="1400" dirty="0">
              <a:ln>
                <a:solidFill>
                  <a:srgbClr val="404040">
                    <a:alpha val="10000"/>
                  </a:srgbClr>
                </a:solidFill>
              </a:ln>
              <a:latin typeface="+mn-lt"/>
            </a:endParaRPr>
          </a:p>
        </p:txBody>
      </p:sp>
      <p:pic>
        <p:nvPicPr>
          <p:cNvPr id="5" name="Picture 4" descr="A screenshot of a cell phone&#10;&#10;Description generated with very high confidence">
            <a:extLst>
              <a:ext uri="{FF2B5EF4-FFF2-40B4-BE49-F238E27FC236}">
                <a16:creationId xmlns:a16="http://schemas.microsoft.com/office/drawing/2014/main" id="{A4BCCEB0-633D-4D68-B35D-3C09D7340675}"/>
              </a:ext>
            </a:extLst>
          </p:cNvPr>
          <p:cNvPicPr>
            <a:picLocks noChangeAspect="1"/>
          </p:cNvPicPr>
          <p:nvPr/>
        </p:nvPicPr>
        <p:blipFill rotWithShape="1">
          <a:blip r:embed="rId2"/>
          <a:srcRect l="2346" r="279" b="3"/>
          <a:stretch/>
        </p:blipFill>
        <p:spPr>
          <a:xfrm>
            <a:off x="5368291" y="1397537"/>
            <a:ext cx="6233160" cy="4272681"/>
          </a:xfrm>
          <a:prstGeom prst="rect">
            <a:avLst/>
          </a:prstGeom>
        </p:spPr>
      </p:pic>
    </p:spTree>
    <p:extLst>
      <p:ext uri="{BB962C8B-B14F-4D97-AF65-F5344CB8AC3E}">
        <p14:creationId xmlns:p14="http://schemas.microsoft.com/office/powerpoint/2010/main" val="3180341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DCA2E-307F-44BF-9918-D8411DEC7816}"/>
              </a:ext>
            </a:extLst>
          </p:cNvPr>
          <p:cNvSpPr>
            <a:spLocks noGrp="1"/>
          </p:cNvSpPr>
          <p:nvPr>
            <p:ph type="title"/>
          </p:nvPr>
        </p:nvSpPr>
        <p:spPr/>
        <p:txBody>
          <a:bodyPr/>
          <a:lstStyle/>
          <a:p>
            <a:pPr algn="ctr"/>
            <a:r>
              <a:rPr lang="en-US" dirty="0"/>
              <a:t>Two Tabs – Detail &amp; Aggregate</a:t>
            </a:r>
          </a:p>
        </p:txBody>
      </p:sp>
      <p:sp>
        <p:nvSpPr>
          <p:cNvPr id="4" name="TextBox 3">
            <a:extLst>
              <a:ext uri="{FF2B5EF4-FFF2-40B4-BE49-F238E27FC236}">
                <a16:creationId xmlns:a16="http://schemas.microsoft.com/office/drawing/2014/main" id="{A8DF7203-16EE-4494-A769-3C1710E446C5}"/>
              </a:ext>
            </a:extLst>
          </p:cNvPr>
          <p:cNvSpPr txBox="1"/>
          <p:nvPr/>
        </p:nvSpPr>
        <p:spPr>
          <a:xfrm>
            <a:off x="880028" y="1135198"/>
            <a:ext cx="3420509" cy="646331"/>
          </a:xfrm>
          <a:prstGeom prst="rect">
            <a:avLst/>
          </a:prstGeom>
          <a:noFill/>
        </p:spPr>
        <p:txBody>
          <a:bodyPr wrap="square" rtlCol="0">
            <a:spAutoFit/>
          </a:bodyPr>
          <a:lstStyle/>
          <a:p>
            <a:pPr algn="ctr"/>
            <a:r>
              <a:rPr lang="en-US" b="1" dirty="0"/>
              <a:t>TAB 1: </a:t>
            </a:r>
          </a:p>
          <a:p>
            <a:pPr algn="ctr"/>
            <a:r>
              <a:rPr lang="en-US" b="1" dirty="0"/>
              <a:t>Application Details</a:t>
            </a:r>
          </a:p>
        </p:txBody>
      </p:sp>
      <p:sp>
        <p:nvSpPr>
          <p:cNvPr id="5" name="TextBox 4">
            <a:extLst>
              <a:ext uri="{FF2B5EF4-FFF2-40B4-BE49-F238E27FC236}">
                <a16:creationId xmlns:a16="http://schemas.microsoft.com/office/drawing/2014/main" id="{0712F19B-4C36-4578-84A2-3C1F1318660E}"/>
              </a:ext>
            </a:extLst>
          </p:cNvPr>
          <p:cNvSpPr txBox="1"/>
          <p:nvPr/>
        </p:nvSpPr>
        <p:spPr>
          <a:xfrm>
            <a:off x="7980407" y="1135197"/>
            <a:ext cx="2986324" cy="646331"/>
          </a:xfrm>
          <a:prstGeom prst="rect">
            <a:avLst/>
          </a:prstGeom>
          <a:noFill/>
        </p:spPr>
        <p:txBody>
          <a:bodyPr wrap="square" rtlCol="0">
            <a:spAutoFit/>
          </a:bodyPr>
          <a:lstStyle/>
          <a:p>
            <a:pPr algn="ctr"/>
            <a:r>
              <a:rPr lang="en-US" b="1" dirty="0"/>
              <a:t>TAB 2:</a:t>
            </a:r>
          </a:p>
          <a:p>
            <a:pPr algn="ctr"/>
            <a:r>
              <a:rPr lang="en-US" b="1" dirty="0"/>
              <a:t>Aggregate Data</a:t>
            </a:r>
          </a:p>
        </p:txBody>
      </p:sp>
      <p:pic>
        <p:nvPicPr>
          <p:cNvPr id="6" name="Picture 5">
            <a:extLst>
              <a:ext uri="{FF2B5EF4-FFF2-40B4-BE49-F238E27FC236}">
                <a16:creationId xmlns:a16="http://schemas.microsoft.com/office/drawing/2014/main" id="{2906D060-A629-4BB0-BEAD-5E2A655B18F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7957" y="1781525"/>
            <a:ext cx="5551779" cy="3442835"/>
          </a:xfrm>
          <a:prstGeom prst="rect">
            <a:avLst/>
          </a:prstGeom>
          <a:noFill/>
          <a:ln>
            <a:noFill/>
          </a:ln>
        </p:spPr>
      </p:pic>
      <p:pic>
        <p:nvPicPr>
          <p:cNvPr id="7" name="Picture 6">
            <a:extLst>
              <a:ext uri="{FF2B5EF4-FFF2-40B4-BE49-F238E27FC236}">
                <a16:creationId xmlns:a16="http://schemas.microsoft.com/office/drawing/2014/main" id="{8E8EB9DD-EE8A-453C-AE98-29E7E470AD32}"/>
              </a:ext>
            </a:extLst>
          </p:cNvPr>
          <p:cNvPicPr/>
          <p:nvPr/>
        </p:nvPicPr>
        <p:blipFill>
          <a:blip r:embed="rId3">
            <a:extLst>
              <a:ext uri="{28A0092B-C50C-407E-A947-70E740481C1C}">
                <a14:useLocalDpi xmlns:a14="http://schemas.microsoft.com/office/drawing/2010/main" val="0"/>
              </a:ext>
            </a:extLst>
          </a:blip>
          <a:stretch>
            <a:fillRect/>
          </a:stretch>
        </p:blipFill>
        <p:spPr>
          <a:xfrm>
            <a:off x="7019311" y="2277401"/>
            <a:ext cx="4734564" cy="2172307"/>
          </a:xfrm>
          <a:prstGeom prst="rect">
            <a:avLst/>
          </a:prstGeom>
        </p:spPr>
      </p:pic>
      <p:sp>
        <p:nvSpPr>
          <p:cNvPr id="2" name="TextBox 1">
            <a:extLst>
              <a:ext uri="{FF2B5EF4-FFF2-40B4-BE49-F238E27FC236}">
                <a16:creationId xmlns:a16="http://schemas.microsoft.com/office/drawing/2014/main" id="{79AE2994-59B0-4B21-BABB-4D1F739AC836}"/>
              </a:ext>
            </a:extLst>
          </p:cNvPr>
          <p:cNvSpPr txBox="1"/>
          <p:nvPr/>
        </p:nvSpPr>
        <p:spPr>
          <a:xfrm>
            <a:off x="272853" y="5224360"/>
            <a:ext cx="5913847" cy="861133"/>
          </a:xfrm>
          <a:prstGeom prst="rect">
            <a:avLst/>
          </a:prstGeom>
          <a:noFill/>
        </p:spPr>
        <p:txBody>
          <a:bodyPr wrap="square" rtlCol="0">
            <a:spAutoFit/>
          </a:bodyPr>
          <a:lstStyle/>
          <a:p>
            <a:r>
              <a:rPr lang="en-US" sz="1200" dirty="0"/>
              <a:t>Detail Report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Shows all recertifications with a </a:t>
            </a:r>
            <a:r>
              <a:rPr lang="en-US" sz="1200" b="1" dirty="0">
                <a:latin typeface="Calibri" panose="020F0502020204030204" pitchFamily="34" charset="0"/>
                <a:ea typeface="Calibri" panose="020F0502020204030204" pitchFamily="34" charset="0"/>
                <a:cs typeface="Times New Roman" panose="02020603050405020304" pitchFamily="18" charset="0"/>
              </a:rPr>
              <a:t>due date</a:t>
            </a:r>
            <a:r>
              <a:rPr lang="en-US" sz="1200" dirty="0">
                <a:latin typeface="Calibri" panose="020F0502020204030204" pitchFamily="34" charset="0"/>
                <a:ea typeface="Calibri" panose="020F0502020204030204" pitchFamily="34" charset="0"/>
                <a:cs typeface="Times New Roman" panose="02020603050405020304" pitchFamily="18" charset="0"/>
              </a:rPr>
              <a:t> in October </a:t>
            </a:r>
            <a:r>
              <a:rPr lang="en-US" sz="1200" i="1" dirty="0">
                <a:latin typeface="Calibri" panose="020F0502020204030204" pitchFamily="34" charset="0"/>
                <a:ea typeface="Calibri" panose="020F0502020204030204" pitchFamily="34" charset="0"/>
                <a:cs typeface="Times New Roman" panose="02020603050405020304" pitchFamily="18" charset="0"/>
              </a:rPr>
              <a:t>that have been disposed</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they were disposed on or before the due date, they are timely. </a:t>
            </a:r>
          </a:p>
          <a:p>
            <a:pPr marL="342874" indent="-342874">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they were disposed after the due date they are untimely.</a:t>
            </a:r>
          </a:p>
        </p:txBody>
      </p:sp>
      <p:sp>
        <p:nvSpPr>
          <p:cNvPr id="9" name="TextBox 8">
            <a:extLst>
              <a:ext uri="{FF2B5EF4-FFF2-40B4-BE49-F238E27FC236}">
                <a16:creationId xmlns:a16="http://schemas.microsoft.com/office/drawing/2014/main" id="{9C70B0E3-3193-4776-B4C9-98355ACBC76F}"/>
              </a:ext>
            </a:extLst>
          </p:cNvPr>
          <p:cNvSpPr txBox="1"/>
          <p:nvPr/>
        </p:nvSpPr>
        <p:spPr>
          <a:xfrm>
            <a:off x="7245347" y="4539099"/>
            <a:ext cx="4443708" cy="1911164"/>
          </a:xfrm>
          <a:prstGeom prst="rect">
            <a:avLst/>
          </a:prstGeom>
          <a:noFill/>
        </p:spPr>
        <p:txBody>
          <a:bodyPr wrap="square" rtlCol="0">
            <a:spAutoFit/>
          </a:bodyPr>
          <a:lstStyle/>
          <a:p>
            <a:r>
              <a:rPr lang="en-US" sz="1400" dirty="0"/>
              <a:t>Aggregate Report</a:t>
            </a:r>
          </a:p>
          <a:p>
            <a:pPr marL="342874" indent="-342874">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aggregate report calculates the percentages. </a:t>
            </a:r>
          </a:p>
          <a:p>
            <a:pPr marL="342874" indent="-342874">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the Timely percentage – the numerator is the total number of timely recertifications divided by the total number of recertifications. (26/27) </a:t>
            </a:r>
          </a:p>
          <a:p>
            <a:pPr marL="342874" indent="-342874">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the Untimely percentage – the numerator is the total number of Untimely recertifications divided by the total number of recertifications. (1/27) </a:t>
            </a:r>
          </a:p>
        </p:txBody>
      </p:sp>
      <p:cxnSp>
        <p:nvCxnSpPr>
          <p:cNvPr id="11" name="Straight Connector 10">
            <a:extLst>
              <a:ext uri="{FF2B5EF4-FFF2-40B4-BE49-F238E27FC236}">
                <a16:creationId xmlns:a16="http://schemas.microsoft.com/office/drawing/2014/main" id="{54194923-22F5-4E2B-AD60-2420B8B8167F}"/>
              </a:ext>
            </a:extLst>
          </p:cNvPr>
          <p:cNvCxnSpPr/>
          <p:nvPr/>
        </p:nvCxnSpPr>
        <p:spPr>
          <a:xfrm>
            <a:off x="6459523" y="1650747"/>
            <a:ext cx="0" cy="4388644"/>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1386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F386D1-516F-41FB-AD2E-F9F2809984B4}"/>
              </a:ext>
            </a:extLst>
          </p:cNvPr>
          <p:cNvSpPr txBox="1">
            <a:spLocks/>
          </p:cNvSpPr>
          <p:nvPr/>
        </p:nvSpPr>
        <p:spPr>
          <a:xfrm>
            <a:off x="838201" y="963881"/>
            <a:ext cx="3494363" cy="49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332">
              <a:defRPr/>
            </a:pPr>
            <a:r>
              <a:rPr lang="en-US" dirty="0">
                <a:solidFill>
                  <a:srgbClr val="4472C4"/>
                </a:solidFill>
                <a:latin typeface="Calibri Light" panose="020F0302020204030204"/>
              </a:rPr>
              <a:t>QUESTIONS</a:t>
            </a:r>
          </a:p>
        </p:txBody>
      </p:sp>
      <p:sp>
        <p:nvSpPr>
          <p:cNvPr id="4" name="Content Placeholder 2">
            <a:extLst>
              <a:ext uri="{FF2B5EF4-FFF2-40B4-BE49-F238E27FC236}">
                <a16:creationId xmlns:a16="http://schemas.microsoft.com/office/drawing/2014/main" id="{05C11F92-6975-4C01-9F47-95DFF333743F}"/>
              </a:ext>
            </a:extLst>
          </p:cNvPr>
          <p:cNvSpPr txBox="1">
            <a:spLocks/>
          </p:cNvSpPr>
          <p:nvPr/>
        </p:nvSpPr>
        <p:spPr>
          <a:xfrm>
            <a:off x="4976036" y="963881"/>
            <a:ext cx="6377769" cy="4930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898" indent="0">
              <a:buNone/>
            </a:pPr>
            <a:r>
              <a:rPr lang="en-US" sz="2400" dirty="0">
                <a:solidFill>
                  <a:sysClr val="windowText" lastClr="000000"/>
                </a:solidFill>
                <a:latin typeface="Calibri" panose="020F0502020204030204"/>
              </a:rPr>
              <a:t>If there are additional questions about the Work First performance measures, please contact the designated regional OST representative for your county.</a:t>
            </a:r>
          </a:p>
        </p:txBody>
      </p:sp>
      <p:cxnSp>
        <p:nvCxnSpPr>
          <p:cNvPr id="6" name="Straight Connector 5">
            <a:extLst>
              <a:ext uri="{FF2B5EF4-FFF2-40B4-BE49-F238E27FC236}">
                <a16:creationId xmlns:a16="http://schemas.microsoft.com/office/drawing/2014/main" id="{970B1B08-D9D0-4971-BC41-A60C871016DF}"/>
              </a:ext>
            </a:extLst>
          </p:cNvPr>
          <p:cNvCxnSpPr/>
          <p:nvPr/>
        </p:nvCxnSpPr>
        <p:spPr>
          <a:xfrm>
            <a:off x="4714613" y="1635853"/>
            <a:ext cx="0" cy="3212984"/>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3617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87DB-CCAA-4772-8FFC-02820BA4988D}"/>
              </a:ext>
            </a:extLst>
          </p:cNvPr>
          <p:cNvSpPr>
            <a:spLocks noGrp="1"/>
          </p:cNvSpPr>
          <p:nvPr>
            <p:ph type="title"/>
          </p:nvPr>
        </p:nvSpPr>
        <p:spPr/>
        <p:txBody>
          <a:bodyPr/>
          <a:lstStyle/>
          <a:p>
            <a:r>
              <a:rPr lang="en-US" dirty="0"/>
              <a:t>Where to find materials from today’s presentation</a:t>
            </a:r>
          </a:p>
        </p:txBody>
      </p:sp>
      <p:sp>
        <p:nvSpPr>
          <p:cNvPr id="16" name="Rectangle 32">
            <a:extLst>
              <a:ext uri="{FF2B5EF4-FFF2-40B4-BE49-F238E27FC236}">
                <a16:creationId xmlns:a16="http://schemas.microsoft.com/office/drawing/2014/main" id="{310E9887-9881-4939-AD94-9CC7466D7CA9}"/>
              </a:ext>
            </a:extLst>
          </p:cNvPr>
          <p:cNvSpPr>
            <a:spLocks noChangeArrowheads="1"/>
          </p:cNvSpPr>
          <p:nvPr/>
        </p:nvSpPr>
        <p:spPr bwMode="auto">
          <a:xfrm>
            <a:off x="5436069" y="14289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28" name="Picture 27">
            <a:extLst>
              <a:ext uri="{FF2B5EF4-FFF2-40B4-BE49-F238E27FC236}">
                <a16:creationId xmlns:a16="http://schemas.microsoft.com/office/drawing/2014/main" id="{E283AC69-C6C5-44F6-9127-9C0D7BD10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055" y="1172694"/>
            <a:ext cx="6352126" cy="4658686"/>
          </a:xfrm>
          <a:prstGeom prst="rect">
            <a:avLst/>
          </a:prstGeom>
        </p:spPr>
      </p:pic>
      <p:pic>
        <p:nvPicPr>
          <p:cNvPr id="4" name="Picture 3">
            <a:extLst>
              <a:ext uri="{FF2B5EF4-FFF2-40B4-BE49-F238E27FC236}">
                <a16:creationId xmlns:a16="http://schemas.microsoft.com/office/drawing/2014/main" id="{0802FAE6-E1B4-4934-952F-BA950E06BCFD}"/>
              </a:ext>
            </a:extLst>
          </p:cNvPr>
          <p:cNvPicPr>
            <a:picLocks noChangeAspect="1"/>
          </p:cNvPicPr>
          <p:nvPr/>
        </p:nvPicPr>
        <p:blipFill>
          <a:blip r:embed="rId3"/>
          <a:stretch>
            <a:fillRect/>
          </a:stretch>
        </p:blipFill>
        <p:spPr>
          <a:xfrm>
            <a:off x="7645655" y="2877812"/>
            <a:ext cx="4181475" cy="2771775"/>
          </a:xfrm>
          <a:prstGeom prst="rect">
            <a:avLst/>
          </a:prstGeom>
        </p:spPr>
      </p:pic>
      <p:sp>
        <p:nvSpPr>
          <p:cNvPr id="5" name="Arrow: Left 4">
            <a:extLst>
              <a:ext uri="{FF2B5EF4-FFF2-40B4-BE49-F238E27FC236}">
                <a16:creationId xmlns:a16="http://schemas.microsoft.com/office/drawing/2014/main" id="{C85D8695-9D75-45BC-B291-DDC6CDF7C583}"/>
              </a:ext>
            </a:extLst>
          </p:cNvPr>
          <p:cNvSpPr/>
          <p:nvPr/>
        </p:nvSpPr>
        <p:spPr>
          <a:xfrm>
            <a:off x="3149586" y="3909271"/>
            <a:ext cx="2567031" cy="637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Step 1: Click Here</a:t>
            </a:r>
          </a:p>
        </p:txBody>
      </p:sp>
      <p:sp>
        <p:nvSpPr>
          <p:cNvPr id="7" name="Arrow: Down 6">
            <a:extLst>
              <a:ext uri="{FF2B5EF4-FFF2-40B4-BE49-F238E27FC236}">
                <a16:creationId xmlns:a16="http://schemas.microsoft.com/office/drawing/2014/main" id="{699759A5-57DE-481C-B64B-843D9C0E293F}"/>
              </a:ext>
            </a:extLst>
          </p:cNvPr>
          <p:cNvSpPr/>
          <p:nvPr/>
        </p:nvSpPr>
        <p:spPr>
          <a:xfrm>
            <a:off x="8984609" y="1728132"/>
            <a:ext cx="1812022" cy="1417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Step 2: Login using your NCID</a:t>
            </a:r>
            <a:endParaRPr lang="en-US" b="1" dirty="0"/>
          </a:p>
        </p:txBody>
      </p:sp>
    </p:spTree>
    <p:extLst>
      <p:ext uri="{BB962C8B-B14F-4D97-AF65-F5344CB8AC3E}">
        <p14:creationId xmlns:p14="http://schemas.microsoft.com/office/powerpoint/2010/main" val="2868992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64B1E-8766-4225-A4F1-3F34DE60C44B}"/>
              </a:ext>
            </a:extLst>
          </p:cNvPr>
          <p:cNvPicPr>
            <a:picLocks noChangeAspect="1"/>
          </p:cNvPicPr>
          <p:nvPr/>
        </p:nvPicPr>
        <p:blipFill>
          <a:blip r:embed="rId2"/>
          <a:stretch>
            <a:fillRect/>
          </a:stretch>
        </p:blipFill>
        <p:spPr>
          <a:xfrm>
            <a:off x="123038" y="645545"/>
            <a:ext cx="11945923" cy="5392769"/>
          </a:xfrm>
          <a:prstGeom prst="rect">
            <a:avLst/>
          </a:prstGeom>
        </p:spPr>
      </p:pic>
      <p:sp>
        <p:nvSpPr>
          <p:cNvPr id="4" name="Arrow: Down 3">
            <a:extLst>
              <a:ext uri="{FF2B5EF4-FFF2-40B4-BE49-F238E27FC236}">
                <a16:creationId xmlns:a16="http://schemas.microsoft.com/office/drawing/2014/main" id="{9DB912B2-CE7F-4CC2-8F6C-CA62F1773690}"/>
              </a:ext>
            </a:extLst>
          </p:cNvPr>
          <p:cNvSpPr/>
          <p:nvPr/>
        </p:nvSpPr>
        <p:spPr>
          <a:xfrm>
            <a:off x="9555061" y="302004"/>
            <a:ext cx="973122" cy="1266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1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DFD37-354B-4C84-B7E0-7FCDBB69261E}"/>
              </a:ext>
            </a:extLst>
          </p:cNvPr>
          <p:cNvSpPr>
            <a:spLocks noGrp="1"/>
          </p:cNvSpPr>
          <p:nvPr>
            <p:ph sz="half" idx="4294967295"/>
          </p:nvPr>
        </p:nvSpPr>
        <p:spPr>
          <a:xfrm>
            <a:off x="612397" y="1110859"/>
            <a:ext cx="5410200" cy="2563812"/>
          </a:xfrm>
          <a:prstGeom prst="rect">
            <a:avLst/>
          </a:prstGeom>
        </p:spPr>
        <p:txBody>
          <a:bodyPr>
            <a:normAutofit/>
          </a:bodyPr>
          <a:lstStyle/>
          <a:p>
            <a:pPr marL="285730" indent="-285730"/>
            <a:r>
              <a:rPr lang="en-US" dirty="0">
                <a:latin typeface="+mn-lt"/>
              </a:rPr>
              <a:t>Enter your Username and Password.  </a:t>
            </a:r>
          </a:p>
          <a:p>
            <a:pPr marL="285730" indent="-285730"/>
            <a:r>
              <a:rPr lang="en-US" dirty="0">
                <a:latin typeface="+mn-lt"/>
              </a:rPr>
              <a:t>Your user name and password are your NCID user name and password.</a:t>
            </a:r>
          </a:p>
          <a:p>
            <a:pPr marL="285730" indent="-285730"/>
            <a:r>
              <a:rPr lang="en-US" dirty="0">
                <a:solidFill>
                  <a:prstClr val="black"/>
                </a:solidFill>
                <a:latin typeface="+mn-lt"/>
              </a:rPr>
              <a:t>Authentication should be LDAP.</a:t>
            </a:r>
            <a:endParaRPr lang="en-US" dirty="0">
              <a:latin typeface="+mn-lt"/>
            </a:endParaRPr>
          </a:p>
          <a:p>
            <a:pPr marL="285730" indent="-285730"/>
            <a:r>
              <a:rPr lang="en-US" dirty="0">
                <a:latin typeface="+mn-lt"/>
              </a:rPr>
              <a:t>Click Log On. </a:t>
            </a:r>
          </a:p>
          <a:p>
            <a:endParaRPr lang="en-US" dirty="0">
              <a:latin typeface="+mn-lt"/>
            </a:endParaRPr>
          </a:p>
        </p:txBody>
      </p:sp>
      <p:pic>
        <p:nvPicPr>
          <p:cNvPr id="5" name="Picture 4">
            <a:extLst>
              <a:ext uri="{FF2B5EF4-FFF2-40B4-BE49-F238E27FC236}">
                <a16:creationId xmlns:a16="http://schemas.microsoft.com/office/drawing/2014/main" id="{6100F282-1B9B-4BC5-8920-9A33BB357608}"/>
              </a:ext>
            </a:extLst>
          </p:cNvPr>
          <p:cNvPicPr>
            <a:picLocks noChangeAspect="1"/>
          </p:cNvPicPr>
          <p:nvPr/>
        </p:nvPicPr>
        <p:blipFill>
          <a:blip r:embed="rId2"/>
          <a:stretch>
            <a:fillRect/>
          </a:stretch>
        </p:blipFill>
        <p:spPr>
          <a:xfrm>
            <a:off x="6096003" y="686498"/>
            <a:ext cx="4200508" cy="4133447"/>
          </a:xfrm>
          <a:prstGeom prst="rect">
            <a:avLst/>
          </a:prstGeom>
        </p:spPr>
      </p:pic>
      <p:pic>
        <p:nvPicPr>
          <p:cNvPr id="6" name="Picture 5">
            <a:extLst>
              <a:ext uri="{FF2B5EF4-FFF2-40B4-BE49-F238E27FC236}">
                <a16:creationId xmlns:a16="http://schemas.microsoft.com/office/drawing/2014/main" id="{AD8F571E-E135-4B5B-94A6-0A87434281E3}"/>
              </a:ext>
            </a:extLst>
          </p:cNvPr>
          <p:cNvPicPr>
            <a:picLocks noChangeAspect="1"/>
          </p:cNvPicPr>
          <p:nvPr/>
        </p:nvPicPr>
        <p:blipFill>
          <a:blip r:embed="rId3"/>
          <a:stretch>
            <a:fillRect/>
          </a:stretch>
        </p:blipFill>
        <p:spPr>
          <a:xfrm>
            <a:off x="6784603" y="4937578"/>
            <a:ext cx="3019048" cy="1361905"/>
          </a:xfrm>
          <a:prstGeom prst="rect">
            <a:avLst/>
          </a:prstGeom>
        </p:spPr>
      </p:pic>
      <p:sp>
        <p:nvSpPr>
          <p:cNvPr id="7" name="TextBox 6">
            <a:extLst>
              <a:ext uri="{FF2B5EF4-FFF2-40B4-BE49-F238E27FC236}">
                <a16:creationId xmlns:a16="http://schemas.microsoft.com/office/drawing/2014/main" id="{BEE9ECC4-E8E2-454A-8FD5-99EC123B46EA}"/>
              </a:ext>
            </a:extLst>
          </p:cNvPr>
          <p:cNvSpPr txBox="1"/>
          <p:nvPr/>
        </p:nvSpPr>
        <p:spPr>
          <a:xfrm>
            <a:off x="3531769" y="5225689"/>
            <a:ext cx="3171039" cy="646331"/>
          </a:xfrm>
          <a:prstGeom prst="rect">
            <a:avLst/>
          </a:prstGeom>
          <a:noFill/>
        </p:spPr>
        <p:txBody>
          <a:bodyPr wrap="square" rtlCol="0">
            <a:spAutoFit/>
          </a:bodyPr>
          <a:lstStyle/>
          <a:p>
            <a:pPr algn="r"/>
            <a:r>
              <a:rPr lang="en-US" dirty="0">
                <a:solidFill>
                  <a:srgbClr val="FF0000"/>
                </a:solidFill>
              </a:rPr>
              <a:t>NOTE: You may see this message. Click “Yes.”</a:t>
            </a:r>
          </a:p>
        </p:txBody>
      </p:sp>
    </p:spTree>
    <p:extLst>
      <p:ext uri="{BB962C8B-B14F-4D97-AF65-F5344CB8AC3E}">
        <p14:creationId xmlns:p14="http://schemas.microsoft.com/office/powerpoint/2010/main" val="199614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DFD37-354B-4C84-B7E0-7FCDBB69261E}"/>
              </a:ext>
            </a:extLst>
          </p:cNvPr>
          <p:cNvSpPr>
            <a:spLocks noGrp="1"/>
          </p:cNvSpPr>
          <p:nvPr>
            <p:ph sz="half" idx="4294967295"/>
          </p:nvPr>
        </p:nvSpPr>
        <p:spPr>
          <a:xfrm>
            <a:off x="629175" y="1059797"/>
            <a:ext cx="4102100" cy="3738563"/>
          </a:xfrm>
          <a:prstGeom prst="rect">
            <a:avLst/>
          </a:prstGeom>
        </p:spPr>
        <p:txBody>
          <a:bodyPr>
            <a:normAutofit lnSpcReduction="10000"/>
          </a:bodyPr>
          <a:lstStyle/>
          <a:p>
            <a:r>
              <a:rPr lang="en-US" b="0" dirty="0">
                <a:latin typeface="+mn-lt"/>
              </a:rPr>
              <a:t>The Main Page will display.</a:t>
            </a:r>
          </a:p>
          <a:p>
            <a:pPr marL="0" indent="0">
              <a:buNone/>
            </a:pPr>
            <a:endParaRPr lang="en-US" b="0" dirty="0">
              <a:latin typeface="+mn-lt"/>
            </a:endParaRPr>
          </a:p>
          <a:p>
            <a:r>
              <a:rPr lang="en-US" b="0" dirty="0">
                <a:latin typeface="+mn-lt"/>
              </a:rPr>
              <a:t>Note: From this point forward your screens may not look exactly like the pictures in this guide. That is due to the fact that different users have different program areas they may view within the Data Warehouse and all users have their own way of organizing their personal queries. </a:t>
            </a:r>
          </a:p>
          <a:p>
            <a:endParaRPr lang="en-US" dirty="0">
              <a:latin typeface="+mn-lt"/>
            </a:endParaRPr>
          </a:p>
        </p:txBody>
      </p:sp>
      <p:pic>
        <p:nvPicPr>
          <p:cNvPr id="2" name="Picture 1">
            <a:extLst>
              <a:ext uri="{FF2B5EF4-FFF2-40B4-BE49-F238E27FC236}">
                <a16:creationId xmlns:a16="http://schemas.microsoft.com/office/drawing/2014/main" id="{2637EA30-6F87-4764-884B-75E50C177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591" y="750041"/>
            <a:ext cx="6803484" cy="4720219"/>
          </a:xfrm>
          <a:prstGeom prst="rect">
            <a:avLst/>
          </a:prstGeom>
        </p:spPr>
      </p:pic>
    </p:spTree>
    <p:extLst>
      <p:ext uri="{BB962C8B-B14F-4D97-AF65-F5344CB8AC3E}">
        <p14:creationId xmlns:p14="http://schemas.microsoft.com/office/powerpoint/2010/main" val="335161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2186-5E4C-48EB-95C9-6386314B5462}"/>
              </a:ext>
            </a:extLst>
          </p:cNvPr>
          <p:cNvSpPr>
            <a:spLocks noGrp="1"/>
          </p:cNvSpPr>
          <p:nvPr>
            <p:ph type="title"/>
          </p:nvPr>
        </p:nvSpPr>
        <p:spPr/>
        <p:txBody>
          <a:bodyPr/>
          <a:lstStyle/>
          <a:p>
            <a:r>
              <a:rPr lang="en-US" dirty="0"/>
              <a:t>Navigation to HB630 Reports</a:t>
            </a:r>
          </a:p>
        </p:txBody>
      </p:sp>
      <p:pic>
        <p:nvPicPr>
          <p:cNvPr id="5" name="Picture 4">
            <a:extLst>
              <a:ext uri="{FF2B5EF4-FFF2-40B4-BE49-F238E27FC236}">
                <a16:creationId xmlns:a16="http://schemas.microsoft.com/office/drawing/2014/main" id="{B10C042F-3D08-4118-B877-3D762032C92F}"/>
              </a:ext>
            </a:extLst>
          </p:cNvPr>
          <p:cNvPicPr>
            <a:picLocks noChangeAspect="1"/>
          </p:cNvPicPr>
          <p:nvPr/>
        </p:nvPicPr>
        <p:blipFill>
          <a:blip r:embed="rId2"/>
          <a:stretch>
            <a:fillRect/>
          </a:stretch>
        </p:blipFill>
        <p:spPr>
          <a:xfrm>
            <a:off x="838203" y="1184400"/>
            <a:ext cx="10377196" cy="5281669"/>
          </a:xfrm>
          <a:prstGeom prst="rect">
            <a:avLst/>
          </a:prstGeom>
        </p:spPr>
      </p:pic>
    </p:spTree>
    <p:extLst>
      <p:ext uri="{BB962C8B-B14F-4D97-AF65-F5344CB8AC3E}">
        <p14:creationId xmlns:p14="http://schemas.microsoft.com/office/powerpoint/2010/main" val="2405545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3793</TotalTime>
  <Words>2771</Words>
  <Application>Microsoft Office PowerPoint</Application>
  <PresentationFormat>Widescreen</PresentationFormat>
  <Paragraphs>379</Paragraphs>
  <Slides>63</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63</vt:i4>
      </vt:variant>
    </vt:vector>
  </HeadingPairs>
  <TitlesOfParts>
    <vt:vector size="78" baseType="lpstr">
      <vt:lpstr>Arial</vt:lpstr>
      <vt:lpstr>Calibri</vt:lpstr>
      <vt:lpstr>Calibri Light</vt:lpstr>
      <vt:lpstr>Century Schoolbook</vt:lpstr>
      <vt:lpstr>Courier New</vt:lpstr>
      <vt:lpstr>Franklin Gothic Demi Cond</vt:lpstr>
      <vt:lpstr>Franklin Gothic Medium</vt:lpstr>
      <vt:lpstr>Franklin Gothic Medium Cond</vt:lpstr>
      <vt:lpstr>Gotham Bold</vt:lpstr>
      <vt:lpstr>Helvetica</vt:lpstr>
      <vt:lpstr>Symbol</vt:lpstr>
      <vt:lpstr>Times New Roman</vt:lpstr>
      <vt:lpstr>Office Theme</vt:lpstr>
      <vt:lpstr>3_Office Theme</vt:lpstr>
      <vt:lpstr>1_Office Theme</vt:lpstr>
      <vt:lpstr>PowerPoint Presentation</vt:lpstr>
      <vt:lpstr>Today’s Objectives</vt:lpstr>
      <vt:lpstr>Introduction to Client Services Data Warehouse (CSDW)</vt:lpstr>
      <vt:lpstr>Requesting Access to CSDW</vt:lpstr>
      <vt:lpstr>PowerPoint Presentation</vt:lpstr>
      <vt:lpstr>Logging Into CSDW</vt:lpstr>
      <vt:lpstr>PowerPoint Presentation</vt:lpstr>
      <vt:lpstr>PowerPoint Presentation</vt:lpstr>
      <vt:lpstr>Navigation to HB630 Reports</vt:lpstr>
      <vt:lpstr>PowerPoint Presentation</vt:lpstr>
      <vt:lpstr>STATE PERFORMANCE MEASURES</vt:lpstr>
      <vt:lpstr>PowerPoint Presentation</vt:lpstr>
      <vt:lpstr>PowerPoint Presentation</vt:lpstr>
      <vt:lpstr>PowerPoint Presentation</vt:lpstr>
      <vt:lpstr>Folders&gt;Public Folders&gt;DHHS Main Document&gt;HB630 Performance Measures&gt;Child Support  REPORT NAME: Incentive Report by County Name with Statewide Totals</vt:lpstr>
      <vt:lpstr>PowerPoint Presentation</vt:lpstr>
      <vt:lpstr>INCENTIVE REPORT BY COUNTY NAME WITH STATEWIDE TOTALS</vt:lpstr>
      <vt:lpstr>To download or save the report…</vt:lpstr>
      <vt:lpstr>PowerPoint Presentation</vt:lpstr>
      <vt:lpstr>CSS State Performance Measures at a Glance</vt:lpstr>
      <vt:lpstr>PowerPoint Presentation</vt:lpstr>
      <vt:lpstr>CS 2 – The county will achieve its given annual percentage of child support cases that are under an order</vt:lpstr>
      <vt:lpstr>CS 3 – The county will achieve its given annual percentage of current child support paid</vt:lpstr>
      <vt:lpstr>CS 4 – The county will achieve its given annual percentage of cases that received a payment towards arrears</vt:lpstr>
      <vt:lpstr>CS 5 – The county will meet its annual goal of total child support collections</vt:lpstr>
      <vt:lpstr>PowerPoint Presentation</vt:lpstr>
      <vt:lpstr>PowerPoint Presentation</vt:lpstr>
      <vt:lpstr>PowerPoint Presentation</vt:lpstr>
      <vt:lpstr>PowerPoint Presentation</vt:lpstr>
      <vt:lpstr>PowerPoint Presentation</vt:lpstr>
      <vt:lpstr>Are you on track? </vt:lpstr>
      <vt:lpstr>Are you on track? </vt:lpstr>
      <vt:lpstr>PowerPoint Presentation</vt:lpstr>
      <vt:lpstr>STATE PERFORMANCE MEASURES</vt:lpstr>
      <vt:lpstr>PowerPoint Presentation</vt:lpstr>
      <vt:lpstr>FNS4: The County will ensure that 90% of Program Integrity claims are established within 180 days of the date of discovery.</vt:lpstr>
      <vt:lpstr>Folders&gt;Public Folders&gt;DHHS Main Document&gt;HB630 Performance Measures&gt;FNS   REPORT NAME: FNS Claims Established During Specified Report Month</vt:lpstr>
      <vt:lpstr>PowerPoint Presentation</vt:lpstr>
      <vt:lpstr>Two Tabs – Detail &amp; Aggregate</vt:lpstr>
      <vt:lpstr>PowerPoint Presentation</vt:lpstr>
      <vt:lpstr>WF 1 – The county will collect documentation from 50% of all Work First Eligible individuals that demonstrates completion of the required number of hours of federally countable work activities.</vt:lpstr>
      <vt:lpstr>Folders&gt;Public Folders&gt;DHHS Main Document&gt;HB630 Performance Measures&gt;Work First   REPORT NAME: All Families Participation Rate Report</vt:lpstr>
      <vt:lpstr>PowerPoint Presentation</vt:lpstr>
      <vt:lpstr>All Families Participation Rate Report</vt:lpstr>
      <vt:lpstr>To find out what cases represent the numbers in the previous slide, there are 3 additional detailed reports that provide this information.   Folders&gt;Public Folders&gt;DHHS Main Document&gt;HB630 Performance Measures&gt;Work First  REPORT NAMES:  All Families Counted in the Denominator Report  All Families Not Counted in the Numerator Report  All Families Counted in the Numerator Report</vt:lpstr>
      <vt:lpstr>PowerPoint Presentation</vt:lpstr>
      <vt:lpstr>WF2 – The County will collect documentation from 90% of two-parent families with Work Eligible individuals that verifies that the they have completed the required number of hours of federally countable work activities. </vt:lpstr>
      <vt:lpstr>Folders&gt;Public Folders&gt;DHHS Main Document&gt;HB630 Performance Measures&gt;Work First  REPORT NAME: Two Parent Participation Rate Report</vt:lpstr>
      <vt:lpstr>PowerPoint Presentation</vt:lpstr>
      <vt:lpstr>Two Parent Participation Rate Report</vt:lpstr>
      <vt:lpstr>To find out what cases represent the numbers in the previous slide, there are 3 additional detailed reports that provide this information.   Folders&gt;Public Folders&gt;DHHS Main Document&gt;HB630 Performance Measures&gt;Work First  REPORT NAMES:  Two Parent Counted in the Denominator Report  Two Parent Not Counted in the Numerator Report  Two Parent Counted in the Numerator Report</vt:lpstr>
      <vt:lpstr>PowerPoint Presentation</vt:lpstr>
      <vt:lpstr>WF3: The County will process 95% Work First applications within 45 days of receipt. </vt:lpstr>
      <vt:lpstr>Folders&gt;Public Folders&gt;DHHS Main Document&gt;HB630 Performance Measures&gt;Work First  REPORT NAME: WF Cash Assistance – Application Timeliness</vt:lpstr>
      <vt:lpstr>PowerPoint Presentation</vt:lpstr>
      <vt:lpstr>Two Tabs – Detail &amp; Aggregate</vt:lpstr>
      <vt:lpstr>WF4: The County will process 95% Work First recertifications no later than the last day of the current recertification period. </vt:lpstr>
      <vt:lpstr>Folders&gt;Public Folders&gt;DHHS Main Document&gt;HB630 Performance Measures&gt;Work First  REPORT NAME: WF Cash Assistance – Recertification Timeliness</vt:lpstr>
      <vt:lpstr>PowerPoint Presentation</vt:lpstr>
      <vt:lpstr>Two Tabs – Detail &amp; Aggregate</vt:lpstr>
      <vt:lpstr>PowerPoint Presentation</vt:lpstr>
      <vt:lpstr>Where to find materials from today’s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Client Services Data Warehouse</dc:title>
  <dc:creator>Shaw, Shauna</dc:creator>
  <cp:lastModifiedBy>Shaw, Shauna</cp:lastModifiedBy>
  <cp:revision>92</cp:revision>
  <cp:lastPrinted>2018-12-03T17:08:41Z</cp:lastPrinted>
  <dcterms:created xsi:type="dcterms:W3CDTF">2018-11-29T20:15:29Z</dcterms:created>
  <dcterms:modified xsi:type="dcterms:W3CDTF">2019-01-11T15:54:37Z</dcterms:modified>
</cp:coreProperties>
</file>